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05" r:id="rId2"/>
    <p:sldId id="306" r:id="rId3"/>
    <p:sldId id="257" r:id="rId4"/>
    <p:sldId id="258" r:id="rId5"/>
    <p:sldId id="259" r:id="rId6"/>
    <p:sldId id="260" r:id="rId7"/>
    <p:sldId id="261" r:id="rId8"/>
    <p:sldId id="262" r:id="rId9"/>
    <p:sldId id="263" r:id="rId10"/>
    <p:sldId id="264" r:id="rId11"/>
    <p:sldId id="265" r:id="rId12"/>
    <p:sldId id="266" r:id="rId13"/>
    <p:sldId id="267" r:id="rId14"/>
    <p:sldId id="268" r:id="rId15"/>
    <p:sldId id="271" r:id="rId16"/>
    <p:sldId id="272" r:id="rId17"/>
    <p:sldId id="270" r:id="rId18"/>
    <p:sldId id="269" r:id="rId19"/>
    <p:sldId id="273" r:id="rId20"/>
    <p:sldId id="274" r:id="rId21"/>
    <p:sldId id="275" r:id="rId22"/>
    <p:sldId id="304" r:id="rId2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140" autoAdjust="0"/>
  </p:normalViewPr>
  <p:slideViewPr>
    <p:cSldViewPr>
      <p:cViewPr>
        <p:scale>
          <a:sx n="80" d="100"/>
          <a:sy n="80" d="100"/>
        </p:scale>
        <p:origin x="-774" y="156"/>
      </p:cViewPr>
      <p:guideLst>
        <p:guide orient="horz" pos="2160"/>
        <p:guide pos="2880"/>
      </p:guideLst>
    </p:cSldViewPr>
  </p:slideViewPr>
  <p:notesTextViewPr>
    <p:cViewPr>
      <p:scale>
        <a:sx n="1" d="1"/>
        <a:sy n="1" d="1"/>
      </p:scale>
      <p:origin x="0" y="0"/>
    </p:cViewPr>
  </p:notesTextViewPr>
  <p:sorterViewPr>
    <p:cViewPr>
      <p:scale>
        <a:sx n="100" d="100"/>
        <a:sy n="100" d="100"/>
      </p:scale>
      <p:origin x="0" y="160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F1F55F11-0B19-4CE3-8335-AB4F3B14E024}" type="datetimeFigureOut">
              <a:rPr lang="en-US" smtClean="0"/>
              <a:t>10/28/2013</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58B1EA2B-A0A3-4FFD-AFB2-55A62BAE7FA9}" type="slidenum">
              <a:rPr lang="en-US" smtClean="0"/>
              <a:t>‹#›</a:t>
            </a:fld>
            <a:endParaRPr lang="en-US"/>
          </a:p>
        </p:txBody>
      </p:sp>
    </p:spTree>
    <p:extLst>
      <p:ext uri="{BB962C8B-B14F-4D97-AF65-F5344CB8AC3E}">
        <p14:creationId xmlns:p14="http://schemas.microsoft.com/office/powerpoint/2010/main" val="1969686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688FBA78-2883-4719-B948-22985789A9E8}" type="datetimeFigureOut">
              <a:rPr lang="en-US" smtClean="0"/>
              <a:t>10/28/2013</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1896FD49-A8B3-4711-BCC3-A717897B7531}" type="slidenum">
              <a:rPr lang="en-US" smtClean="0"/>
              <a:t>‹#›</a:t>
            </a:fld>
            <a:endParaRPr lang="en-US" dirty="0"/>
          </a:p>
        </p:txBody>
      </p:sp>
    </p:spTree>
    <p:extLst>
      <p:ext uri="{BB962C8B-B14F-4D97-AF65-F5344CB8AC3E}">
        <p14:creationId xmlns:p14="http://schemas.microsoft.com/office/powerpoint/2010/main" val="2958462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rite.ed.qut.edu.au/oz-teachernet/training/bloom.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rite.ed.qut.edu.au/oz-teachernet/training/bloom.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defRPr/>
            </a:pPr>
            <a:fld id="{85D40F74-0FC8-4889-AB08-AF954509FABB}" type="slidenum">
              <a:rPr lang="en-US" altLang="en-US" sz="1200" smtClean="0">
                <a:latin typeface="Arial" pitchFamily="34" charset="0"/>
              </a:rPr>
              <a:pPr eaLnBrk="1" hangingPunct="1">
                <a:defRPr/>
              </a:pPr>
              <a:t>3</a:t>
            </a:fld>
            <a:endParaRPr lang="en-US" altLang="en-US" sz="1200" dirty="0" smtClean="0">
              <a:latin typeface="Arial" pitchFamily="34" charset="0"/>
            </a:endParaRPr>
          </a:p>
        </p:txBody>
      </p:sp>
      <p:sp>
        <p:nvSpPr>
          <p:cNvPr id="1454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0" name="Rectangle 3"/>
          <p:cNvSpPr>
            <a:spLocks noGrp="1" noChangeArrowheads="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square" numCol="1" anchor="t" anchorCtr="0" compatLnSpc="1">
            <a:prstTxWarp prst="textNoShape">
              <a:avLst/>
            </a:prstTxWarp>
          </a:bodyPr>
          <a:lstStyle/>
          <a:p>
            <a:pPr eaLnBrk="1" fontAlgn="auto" hangingPunct="1">
              <a:spcBef>
                <a:spcPts val="0"/>
              </a:spcBef>
              <a:spcAft>
                <a:spcPts val="0"/>
              </a:spcAft>
              <a:defRPr/>
            </a:pPr>
            <a:endParaRPr lang="en-US" dirty="0">
              <a:ea typeface="+mn-ea"/>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12</a:t>
            </a:fld>
            <a:endParaRPr lang="en-US" dirty="0"/>
          </a:p>
        </p:txBody>
      </p:sp>
    </p:spTree>
    <p:extLst>
      <p:ext uri="{BB962C8B-B14F-4D97-AF65-F5344CB8AC3E}">
        <p14:creationId xmlns:p14="http://schemas.microsoft.com/office/powerpoint/2010/main" val="955550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13</a:t>
            </a:fld>
            <a:endParaRPr lang="en-US" dirty="0"/>
          </a:p>
        </p:txBody>
      </p:sp>
    </p:spTree>
    <p:extLst>
      <p:ext uri="{BB962C8B-B14F-4D97-AF65-F5344CB8AC3E}">
        <p14:creationId xmlns:p14="http://schemas.microsoft.com/office/powerpoint/2010/main" val="3188033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14</a:t>
            </a:fld>
            <a:endParaRPr lang="en-US" dirty="0"/>
          </a:p>
        </p:txBody>
      </p:sp>
    </p:spTree>
    <p:extLst>
      <p:ext uri="{BB962C8B-B14F-4D97-AF65-F5344CB8AC3E}">
        <p14:creationId xmlns:p14="http://schemas.microsoft.com/office/powerpoint/2010/main" val="977604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15</a:t>
            </a:fld>
            <a:endParaRPr lang="en-US" dirty="0"/>
          </a:p>
        </p:txBody>
      </p:sp>
    </p:spTree>
    <p:extLst>
      <p:ext uri="{BB962C8B-B14F-4D97-AF65-F5344CB8AC3E}">
        <p14:creationId xmlns:p14="http://schemas.microsoft.com/office/powerpoint/2010/main" val="16033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16</a:t>
            </a:fld>
            <a:endParaRPr lang="en-US" dirty="0"/>
          </a:p>
        </p:txBody>
      </p:sp>
    </p:spTree>
    <p:extLst>
      <p:ext uri="{BB962C8B-B14F-4D97-AF65-F5344CB8AC3E}">
        <p14:creationId xmlns:p14="http://schemas.microsoft.com/office/powerpoint/2010/main" val="4200374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17</a:t>
            </a:fld>
            <a:endParaRPr lang="en-US" dirty="0"/>
          </a:p>
        </p:txBody>
      </p:sp>
    </p:spTree>
    <p:extLst>
      <p:ext uri="{BB962C8B-B14F-4D97-AF65-F5344CB8AC3E}">
        <p14:creationId xmlns:p14="http://schemas.microsoft.com/office/powerpoint/2010/main" val="2848251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18</a:t>
            </a:fld>
            <a:endParaRPr lang="en-US" dirty="0"/>
          </a:p>
        </p:txBody>
      </p:sp>
    </p:spTree>
    <p:extLst>
      <p:ext uri="{BB962C8B-B14F-4D97-AF65-F5344CB8AC3E}">
        <p14:creationId xmlns:p14="http://schemas.microsoft.com/office/powerpoint/2010/main" val="1115391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19</a:t>
            </a:fld>
            <a:endParaRPr lang="en-US" dirty="0"/>
          </a:p>
        </p:txBody>
      </p:sp>
    </p:spTree>
    <p:extLst>
      <p:ext uri="{BB962C8B-B14F-4D97-AF65-F5344CB8AC3E}">
        <p14:creationId xmlns:p14="http://schemas.microsoft.com/office/powerpoint/2010/main" val="285255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20</a:t>
            </a:fld>
            <a:endParaRPr lang="en-US" dirty="0"/>
          </a:p>
        </p:txBody>
      </p:sp>
    </p:spTree>
    <p:extLst>
      <p:ext uri="{BB962C8B-B14F-4D97-AF65-F5344CB8AC3E}">
        <p14:creationId xmlns:p14="http://schemas.microsoft.com/office/powerpoint/2010/main" val="9679319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21</a:t>
            </a:fld>
            <a:endParaRPr lang="en-US" dirty="0"/>
          </a:p>
        </p:txBody>
      </p:sp>
    </p:spTree>
    <p:extLst>
      <p:ext uri="{BB962C8B-B14F-4D97-AF65-F5344CB8AC3E}">
        <p14:creationId xmlns:p14="http://schemas.microsoft.com/office/powerpoint/2010/main" val="1324448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http://www.edutopia.org/stw-maine-project-based-learning-bacteria-video</a:t>
            </a:r>
          </a:p>
          <a:p>
            <a:pPr eaLnBrk="1" hangingPunct="1">
              <a:spcBef>
                <a:spcPct val="0"/>
              </a:spcBef>
            </a:pPr>
            <a:r>
              <a:rPr lang="en-US" altLang="en-US" dirty="0" smtClean="0"/>
              <a:t>https://www.youtube.com/watch?v=ULIBoDGqYvI</a:t>
            </a:r>
          </a:p>
          <a:p>
            <a:pPr eaLnBrk="1" hangingPunct="1">
              <a:spcBef>
                <a:spcPct val="0"/>
              </a:spcBef>
            </a:pPr>
            <a:endParaRPr lang="en-US" altLang="en-US" dirty="0" smtClean="0"/>
          </a:p>
        </p:txBody>
      </p:sp>
      <p:sp>
        <p:nvSpPr>
          <p:cNvPr id="146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EE9D2FB3-E6E6-4849-90FC-FF5197E3F76A}" type="slidenum">
              <a:rPr lang="en-US" altLang="en-US"/>
              <a:pPr eaLnBrk="1" hangingPunct="1">
                <a:spcBef>
                  <a:spcPct val="0"/>
                </a:spcBef>
              </a:pPr>
              <a:t>4</a:t>
            </a:fld>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64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7A2A8D8C-1914-4FC8-83B9-756B02264C3A}" type="slidenum">
              <a:rPr lang="en-US" altLang="en-US"/>
              <a:pPr eaLnBrk="1" hangingPunct="1">
                <a:spcBef>
                  <a:spcPct val="0"/>
                </a:spcBef>
              </a:pPr>
              <a:t>22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Aft>
                <a:spcPts val="0"/>
              </a:spcAft>
              <a:buFont typeface="Arial"/>
              <a:buChar char="•"/>
              <a:defRPr/>
            </a:pPr>
            <a:r>
              <a:rPr lang="en-US" sz="1200" b="0" dirty="0" smtClean="0">
                <a:ea typeface="+mn-ea"/>
                <a:cs typeface="+mn-cs"/>
              </a:rPr>
              <a:t>Connect to unpacking the standards work</a:t>
            </a:r>
          </a:p>
          <a:p>
            <a:pPr eaLnBrk="1" fontAlgn="auto" hangingPunct="1">
              <a:spcAft>
                <a:spcPts val="0"/>
              </a:spcAft>
              <a:buFont typeface="Arial"/>
              <a:buChar char="•"/>
              <a:defRPr/>
            </a:pPr>
            <a:r>
              <a:rPr lang="en-US" sz="1200" b="0" dirty="0" smtClean="0">
                <a:ea typeface="+mn-ea"/>
                <a:cs typeface="+mn-cs"/>
              </a:rPr>
              <a:t>You had to unpack to get to a higher level of Blooms for your own understanding</a:t>
            </a:r>
          </a:p>
          <a:p>
            <a:pPr eaLnBrk="1" fontAlgn="auto" hangingPunct="1">
              <a:spcAft>
                <a:spcPts val="0"/>
              </a:spcAft>
              <a:buFont typeface="Arial"/>
              <a:buChar char="•"/>
              <a:defRPr/>
            </a:pPr>
            <a:endParaRPr lang="en-US" sz="1200" b="0" dirty="0" smtClean="0">
              <a:ea typeface="+mn-ea"/>
              <a:cs typeface="+mn-cs"/>
            </a:endParaRPr>
          </a:p>
          <a:p>
            <a:pPr eaLnBrk="1" fontAlgn="auto" hangingPunct="1">
              <a:spcAft>
                <a:spcPts val="0"/>
              </a:spcAft>
              <a:buFont typeface="Arial"/>
              <a:buChar char="•"/>
              <a:defRPr/>
            </a:pPr>
            <a:r>
              <a:rPr lang="en-US" sz="1200" b="0" dirty="0" smtClean="0">
                <a:ea typeface="+mn-ea"/>
                <a:cs typeface="+mn-cs"/>
              </a:rPr>
              <a:t>Taxonomy of Cognitive Objectives</a:t>
            </a:r>
          </a:p>
          <a:p>
            <a:pPr eaLnBrk="1" fontAlgn="auto" hangingPunct="1">
              <a:spcAft>
                <a:spcPts val="0"/>
              </a:spcAft>
              <a:buFont typeface="Arial"/>
              <a:buChar char="•"/>
              <a:defRPr/>
            </a:pPr>
            <a:r>
              <a:rPr lang="en-US" sz="1200" b="0" dirty="0" smtClean="0">
                <a:ea typeface="+mn-ea"/>
                <a:cs typeface="+mn-cs"/>
              </a:rPr>
              <a:t>1950s- developed by Benjamin Bloom</a:t>
            </a:r>
          </a:p>
          <a:p>
            <a:pPr eaLnBrk="1" fontAlgn="auto" hangingPunct="1">
              <a:spcAft>
                <a:spcPts val="0"/>
              </a:spcAft>
              <a:buFont typeface="Arial"/>
              <a:buChar char="•"/>
              <a:defRPr/>
            </a:pPr>
            <a:r>
              <a:rPr lang="en-US" sz="1200" b="0" dirty="0" smtClean="0">
                <a:ea typeface="+mn-ea"/>
                <a:cs typeface="+mn-cs"/>
              </a:rPr>
              <a:t>Means of expressing qualitatively different kinds of thinking</a:t>
            </a:r>
          </a:p>
          <a:p>
            <a:pPr eaLnBrk="1" fontAlgn="auto" hangingPunct="1">
              <a:spcAft>
                <a:spcPts val="0"/>
              </a:spcAft>
              <a:buFont typeface="Arial"/>
              <a:buChar char="•"/>
              <a:defRPr/>
            </a:pPr>
            <a:r>
              <a:rPr lang="en-US" sz="1200" b="0" dirty="0" smtClean="0">
                <a:ea typeface="+mn-ea"/>
                <a:cs typeface="+mn-cs"/>
              </a:rPr>
              <a:t>Been adapted for classroom use as a planning tool</a:t>
            </a:r>
          </a:p>
          <a:p>
            <a:pPr eaLnBrk="1" fontAlgn="auto" hangingPunct="1">
              <a:spcAft>
                <a:spcPts val="0"/>
              </a:spcAft>
              <a:buFont typeface="Arial"/>
              <a:buChar char="•"/>
              <a:defRPr/>
            </a:pPr>
            <a:r>
              <a:rPr lang="en-US" sz="1200" b="0" dirty="0" smtClean="0">
                <a:ea typeface="+mn-ea"/>
                <a:cs typeface="+mn-cs"/>
              </a:rPr>
              <a:t>Continues to be one of the most universally applied models </a:t>
            </a:r>
          </a:p>
          <a:p>
            <a:pPr eaLnBrk="1" fontAlgn="auto" hangingPunct="1">
              <a:spcAft>
                <a:spcPts val="0"/>
              </a:spcAft>
              <a:buFont typeface="Arial"/>
              <a:buChar char="•"/>
              <a:defRPr/>
            </a:pPr>
            <a:r>
              <a:rPr lang="en-US" sz="1200" b="0" dirty="0" smtClean="0">
                <a:ea typeface="+mn-ea"/>
                <a:cs typeface="+mn-cs"/>
              </a:rPr>
              <a:t>Provides a way to organize thinking skills into six levels, from the most basic to the more complex levels of thinking</a:t>
            </a:r>
          </a:p>
          <a:p>
            <a:pPr eaLnBrk="1" fontAlgn="auto" hangingPunct="1">
              <a:spcAft>
                <a:spcPts val="0"/>
              </a:spcAft>
              <a:buFont typeface="Arial"/>
              <a:buChar char="•"/>
              <a:defRPr/>
            </a:pPr>
            <a:r>
              <a:rPr lang="en-US" sz="1200" b="0" dirty="0" smtClean="0">
                <a:ea typeface="+mn-ea"/>
                <a:cs typeface="+mn-cs"/>
              </a:rPr>
              <a:t>1990s- </a:t>
            </a:r>
            <a:r>
              <a:rPr lang="en-US" sz="1200" b="0" dirty="0" err="1" smtClean="0">
                <a:ea typeface="+mn-ea"/>
                <a:cs typeface="+mn-cs"/>
              </a:rPr>
              <a:t>Lorin</a:t>
            </a:r>
            <a:r>
              <a:rPr lang="en-US" sz="1200" b="0" dirty="0" smtClean="0">
                <a:ea typeface="+mn-ea"/>
                <a:cs typeface="+mn-cs"/>
              </a:rPr>
              <a:t> Anderson (former student of Bloom) revisited the taxonomy</a:t>
            </a:r>
          </a:p>
          <a:p>
            <a:pPr eaLnBrk="1" fontAlgn="auto" hangingPunct="1">
              <a:spcAft>
                <a:spcPts val="0"/>
              </a:spcAft>
              <a:buFont typeface="Arial"/>
              <a:buChar char="•"/>
              <a:defRPr/>
            </a:pPr>
            <a:r>
              <a:rPr lang="en-US" sz="1200" b="0" dirty="0" smtClean="0">
                <a:ea typeface="+mn-ea"/>
                <a:cs typeface="+mn-cs"/>
              </a:rPr>
              <a:t>As a result, a number of changes were made</a:t>
            </a:r>
          </a:p>
          <a:p>
            <a:pPr algn="r" eaLnBrk="1" fontAlgn="auto" hangingPunct="1">
              <a:spcAft>
                <a:spcPts val="0"/>
              </a:spcAft>
              <a:buFontTx/>
              <a:buNone/>
              <a:defRPr/>
            </a:pPr>
            <a:r>
              <a:rPr lang="en-US" sz="1050" b="0" dirty="0" smtClean="0">
                <a:ea typeface="+mn-ea"/>
                <a:cs typeface="+mn-cs"/>
              </a:rPr>
              <a:t>(Pohl, 2000, </a:t>
            </a:r>
            <a:r>
              <a:rPr lang="en-US" sz="1050" b="0" i="1" dirty="0" smtClean="0">
                <a:ea typeface="+mn-ea"/>
                <a:cs typeface="+mn-cs"/>
              </a:rPr>
              <a:t>Learning to Think, Thinking to Learn, pp. 7-8</a:t>
            </a:r>
            <a:endParaRPr lang="en-US" b="0" dirty="0"/>
          </a:p>
        </p:txBody>
      </p:sp>
      <p:sp>
        <p:nvSpPr>
          <p:cNvPr id="4" name="Slide Number Placeholder 3"/>
          <p:cNvSpPr>
            <a:spLocks noGrp="1"/>
          </p:cNvSpPr>
          <p:nvPr>
            <p:ph type="sldNum" sz="quarter" idx="10"/>
          </p:nvPr>
        </p:nvSpPr>
        <p:spPr/>
        <p:txBody>
          <a:bodyPr/>
          <a:lstStyle/>
          <a:p>
            <a:fld id="{1896FD49-A8B3-4711-BCC3-A717897B7531}" type="slidenum">
              <a:rPr lang="en-US" smtClean="0"/>
              <a:t>5</a:t>
            </a:fld>
            <a:endParaRPr lang="en-US"/>
          </a:p>
        </p:txBody>
      </p:sp>
    </p:spTree>
    <p:extLst>
      <p:ext uri="{BB962C8B-B14F-4D97-AF65-F5344CB8AC3E}">
        <p14:creationId xmlns:p14="http://schemas.microsoft.com/office/powerpoint/2010/main" val="314633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MS PGothic" pitchFamily="34" charset="-128"/>
              </a:defRPr>
            </a:lvl1pPr>
            <a:lvl2pPr marL="742950" indent="-285750" eaLnBrk="0" hangingPunct="0">
              <a:spcBef>
                <a:spcPct val="30000"/>
              </a:spcBef>
              <a:defRPr sz="1200">
                <a:solidFill>
                  <a:schemeClr val="tx1"/>
                </a:solidFill>
                <a:latin typeface="Calibri" pitchFamily="34" charset="0"/>
                <a:ea typeface="MS PGothic" pitchFamily="34" charset="-128"/>
              </a:defRPr>
            </a:lvl2pPr>
            <a:lvl3pPr marL="1143000" indent="-228600" eaLnBrk="0" hangingPunct="0">
              <a:spcBef>
                <a:spcPct val="30000"/>
              </a:spcBef>
              <a:defRPr sz="1200">
                <a:solidFill>
                  <a:schemeClr val="tx1"/>
                </a:solidFill>
                <a:latin typeface="Calibri" pitchFamily="34" charset="0"/>
                <a:ea typeface="MS PGothic" pitchFamily="34" charset="-128"/>
              </a:defRPr>
            </a:lvl3pPr>
            <a:lvl4pPr marL="1600200" indent="-228600" eaLnBrk="0" hangingPunct="0">
              <a:spcBef>
                <a:spcPct val="30000"/>
              </a:spcBef>
              <a:defRPr sz="1200">
                <a:solidFill>
                  <a:schemeClr val="tx1"/>
                </a:solidFill>
                <a:latin typeface="Calibri" pitchFamily="34" charset="0"/>
                <a:ea typeface="MS PGothic" pitchFamily="34" charset="-128"/>
              </a:defRPr>
            </a:lvl4pPr>
            <a:lvl5pPr marL="2057400" indent="-228600" eaLnBrk="0" hangingPunct="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eaLnBrk="1" hangingPunct="1">
              <a:spcBef>
                <a:spcPct val="0"/>
              </a:spcBef>
            </a:pPr>
            <a:fld id="{D82EB0AD-FD9E-42C0-AE00-9561240E7555}" type="slidenum">
              <a:rPr lang="en-US" altLang="en-US"/>
              <a:pPr eaLnBrk="1" hangingPunct="1">
                <a:spcBef>
                  <a:spcPct val="0"/>
                </a:spcBef>
              </a:pPr>
              <a:t>6</a:t>
            </a:fld>
            <a:endParaRPr lang="en-US" altLang="en-US" dirty="0"/>
          </a:p>
        </p:txBody>
      </p:sp>
      <p:sp>
        <p:nvSpPr>
          <p:cNvPr id="1484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THE ORIGINAL PYRAMID DID NOT FULLY ILLUSTRATE THE FACT THAT AS ONE MOVES UP THE HIERARCHY, MORE IS LEARNED, THUS, EXPANDING THE KNOWLEDGE GAINED. THE INVERTED PYRAMID MORE CLOSELY DEPICTS THIS EXPANDING KNOWLEDGE.</a:t>
            </a:r>
          </a:p>
          <a:p>
            <a:pPr eaLnBrk="1" hangingPunct="1"/>
            <a:r>
              <a:rPr lang="en-AU" altLang="en-US" sz="1200" dirty="0" smtClean="0"/>
              <a:t>The names of six major categories were changed from </a:t>
            </a:r>
            <a:r>
              <a:rPr lang="en-AU" altLang="en-US" sz="1200" i="1" dirty="0" smtClean="0"/>
              <a:t>noun</a:t>
            </a:r>
            <a:r>
              <a:rPr lang="en-AU" altLang="en-US" sz="1200" dirty="0" smtClean="0"/>
              <a:t> to </a:t>
            </a:r>
            <a:r>
              <a:rPr lang="en-AU" altLang="en-US" sz="1200" i="1" dirty="0" smtClean="0"/>
              <a:t>verb</a:t>
            </a:r>
            <a:r>
              <a:rPr lang="en-AU" altLang="en-US" sz="1200" dirty="0" smtClean="0"/>
              <a:t> forms. </a:t>
            </a:r>
          </a:p>
          <a:p>
            <a:pPr eaLnBrk="1" hangingPunct="1"/>
            <a:r>
              <a:rPr lang="en-AU" altLang="en-US" sz="1200" dirty="0" smtClean="0"/>
              <a:t>As the taxonomy reflects different forms of thinking and thinking is an </a:t>
            </a:r>
            <a:r>
              <a:rPr lang="en-AU" altLang="en-US" sz="1200" i="1" dirty="0" smtClean="0"/>
              <a:t>active </a:t>
            </a:r>
            <a:r>
              <a:rPr lang="en-AU" altLang="en-US" sz="1200" dirty="0" smtClean="0"/>
              <a:t>process verbs were used rather than nouns. </a:t>
            </a:r>
          </a:p>
          <a:p>
            <a:pPr eaLnBrk="1" hangingPunct="1"/>
            <a:r>
              <a:rPr lang="en-AU" altLang="en-US" sz="1200" dirty="0" smtClean="0"/>
              <a:t>The subcategories of the six major categories were also replaced by verbs and some subcategories were reorganised.</a:t>
            </a:r>
          </a:p>
          <a:p>
            <a:pPr eaLnBrk="1" hangingPunct="1"/>
            <a:r>
              <a:rPr lang="en-AU" altLang="en-US" sz="1200" dirty="0" smtClean="0"/>
              <a:t>The knowledge category was renamed. Knowledge is an outcome or product of thinking not a form of thinking </a:t>
            </a:r>
            <a:r>
              <a:rPr lang="en-AU" altLang="en-US" sz="1200" i="1" dirty="0" smtClean="0"/>
              <a:t>per se</a:t>
            </a:r>
            <a:r>
              <a:rPr lang="en-AU" altLang="en-US" sz="1200" dirty="0" smtClean="0"/>
              <a:t>. Consequently, the word knowledge was inappropriate to describe a category of thinking and was replaced with the word </a:t>
            </a:r>
            <a:r>
              <a:rPr lang="en-AU" altLang="en-US" sz="1200" i="1" dirty="0" smtClean="0"/>
              <a:t>remembering </a:t>
            </a:r>
            <a:r>
              <a:rPr lang="en-AU" altLang="en-US" sz="1200" dirty="0" smtClean="0"/>
              <a:t>instead.</a:t>
            </a:r>
          </a:p>
          <a:p>
            <a:pPr eaLnBrk="1" hangingPunct="1"/>
            <a:r>
              <a:rPr lang="en-AU" altLang="en-US" sz="1200" dirty="0" smtClean="0"/>
              <a:t>Comprehension and synthesis were retitled to </a:t>
            </a:r>
            <a:r>
              <a:rPr lang="en-AU" altLang="en-US" sz="1200" i="1" dirty="0" smtClean="0"/>
              <a:t>understanding </a:t>
            </a:r>
            <a:r>
              <a:rPr lang="en-AU" altLang="en-US" sz="1200" dirty="0" smtClean="0"/>
              <a:t>and </a:t>
            </a:r>
            <a:r>
              <a:rPr lang="en-AU" altLang="en-US" sz="1200" i="1" dirty="0" smtClean="0"/>
              <a:t>creating </a:t>
            </a:r>
            <a:r>
              <a:rPr lang="en-AU" altLang="en-US" sz="1200" dirty="0" smtClean="0"/>
              <a:t>respectively, in order to better reflect the nature of the thinking defined in each category.</a:t>
            </a:r>
          </a:p>
          <a:p>
            <a:pPr algn="r" eaLnBrk="1" hangingPunct="1">
              <a:buFontTx/>
              <a:buNone/>
            </a:pPr>
            <a:r>
              <a:rPr lang="en-AU" altLang="en-US" sz="1200" dirty="0" smtClean="0">
                <a:hlinkClick r:id="rId3"/>
              </a:rPr>
              <a:t>http://rite.ed.qut.edu.au/oz-teachernet/training/bloom.html</a:t>
            </a:r>
            <a:r>
              <a:rPr lang="en-AU" altLang="en-US" sz="1200" dirty="0" smtClean="0"/>
              <a:t> </a:t>
            </a:r>
          </a:p>
          <a:p>
            <a:pPr eaLnBrk="1" hangingPunct="1">
              <a:spcBef>
                <a:spcPct val="0"/>
              </a:spcBef>
            </a:pPr>
            <a:endParaRPr lang="en-US" alt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AU" altLang="en-US" sz="1200" dirty="0" smtClean="0"/>
              <a:t>The revision's primary focus was on the taxonomy </a:t>
            </a:r>
            <a:r>
              <a:rPr lang="en-AU" altLang="en-US" sz="1200" i="1" dirty="0" smtClean="0"/>
              <a:t>in use</a:t>
            </a:r>
            <a:r>
              <a:rPr lang="en-AU" altLang="en-US" sz="1200" dirty="0" smtClean="0"/>
              <a:t>. Essentially, this means that the revised taxonomy is a more authentic tool for curriculum planning, instructional delivery and assessment.</a:t>
            </a:r>
          </a:p>
          <a:p>
            <a:pPr eaLnBrk="1" hangingPunct="1"/>
            <a:r>
              <a:rPr lang="en-AU" altLang="en-US" sz="1200" dirty="0" smtClean="0"/>
              <a:t>The revision is aimed at a broader audience. Bloom’s Taxonomy was traditionally viewed as a tool best applied in the earlier years of schooling (i.e. primary and junior primary years). The revised taxonomy is more universal and easily applicable at elementary, secondary and even tertiary levels.</a:t>
            </a:r>
          </a:p>
          <a:p>
            <a:pPr eaLnBrk="1" hangingPunct="1"/>
            <a:r>
              <a:rPr lang="en-AU" altLang="en-US" sz="1200" dirty="0" smtClean="0"/>
              <a:t>The revision emphasizes explanation and description of subcategories.</a:t>
            </a:r>
          </a:p>
          <a:p>
            <a:pPr algn="r" eaLnBrk="1" hangingPunct="1">
              <a:buFontTx/>
              <a:buNone/>
            </a:pPr>
            <a:r>
              <a:rPr lang="en-AU" altLang="en-US" sz="1050" dirty="0" smtClean="0">
                <a:hlinkClick r:id="rId3"/>
              </a:rPr>
              <a:t>http://rite.ed.qut.edu.au/oz-teachernet/training/bloom.html</a:t>
            </a:r>
            <a:endParaRPr lang="en-AU" altLang="en-US" sz="1050" dirty="0" smtClean="0"/>
          </a:p>
          <a:p>
            <a:endParaRPr lang="en-US" dirty="0"/>
          </a:p>
        </p:txBody>
      </p:sp>
      <p:sp>
        <p:nvSpPr>
          <p:cNvPr id="4" name="Slide Number Placeholder 3"/>
          <p:cNvSpPr>
            <a:spLocks noGrp="1"/>
          </p:cNvSpPr>
          <p:nvPr>
            <p:ph type="sldNum" sz="quarter" idx="10"/>
          </p:nvPr>
        </p:nvSpPr>
        <p:spPr/>
        <p:txBody>
          <a:bodyPr/>
          <a:lstStyle/>
          <a:p>
            <a:fld id="{1896FD49-A8B3-4711-BCC3-A717897B7531}" type="slidenum">
              <a:rPr lang="en-US" smtClean="0"/>
              <a:t>7</a:t>
            </a:fld>
            <a:endParaRPr lang="en-US" dirty="0"/>
          </a:p>
        </p:txBody>
      </p:sp>
    </p:spTree>
    <p:extLst>
      <p:ext uri="{BB962C8B-B14F-4D97-AF65-F5344CB8AC3E}">
        <p14:creationId xmlns:p14="http://schemas.microsoft.com/office/powerpoint/2010/main" val="1887337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 at your handouts for more detailed</a:t>
            </a:r>
            <a:r>
              <a:rPr lang="en-US" baseline="0" dirty="0" smtClean="0"/>
              <a:t> information about remembering</a:t>
            </a:r>
            <a:endParaRPr lang="en-US" dirty="0"/>
          </a:p>
        </p:txBody>
      </p:sp>
      <p:sp>
        <p:nvSpPr>
          <p:cNvPr id="4" name="Slide Number Placeholder 3"/>
          <p:cNvSpPr>
            <a:spLocks noGrp="1"/>
          </p:cNvSpPr>
          <p:nvPr>
            <p:ph type="sldNum" sz="quarter" idx="10"/>
          </p:nvPr>
        </p:nvSpPr>
        <p:spPr/>
        <p:txBody>
          <a:bodyPr/>
          <a:lstStyle/>
          <a:p>
            <a:fld id="{1896FD49-A8B3-4711-BCC3-A717897B7531}" type="slidenum">
              <a:rPr lang="en-US" smtClean="0"/>
              <a:t>8</a:t>
            </a:fld>
            <a:endParaRPr lang="en-US" dirty="0"/>
          </a:p>
        </p:txBody>
      </p:sp>
    </p:spTree>
    <p:extLst>
      <p:ext uri="{BB962C8B-B14F-4D97-AF65-F5344CB8AC3E}">
        <p14:creationId xmlns:p14="http://schemas.microsoft.com/office/powerpoint/2010/main" val="2473642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your handouts for more detailed information about Understanding</a:t>
            </a:r>
            <a:endParaRPr lang="en-US" dirty="0"/>
          </a:p>
        </p:txBody>
      </p:sp>
      <p:sp>
        <p:nvSpPr>
          <p:cNvPr id="4" name="Slide Number Placeholder 3"/>
          <p:cNvSpPr>
            <a:spLocks noGrp="1"/>
          </p:cNvSpPr>
          <p:nvPr>
            <p:ph type="sldNum" sz="quarter" idx="10"/>
          </p:nvPr>
        </p:nvSpPr>
        <p:spPr/>
        <p:txBody>
          <a:bodyPr/>
          <a:lstStyle/>
          <a:p>
            <a:fld id="{1896FD49-A8B3-4711-BCC3-A717897B7531}" type="slidenum">
              <a:rPr lang="en-US" smtClean="0"/>
              <a:t>9</a:t>
            </a:fld>
            <a:endParaRPr lang="en-US" dirty="0"/>
          </a:p>
        </p:txBody>
      </p:sp>
    </p:spTree>
    <p:extLst>
      <p:ext uri="{BB962C8B-B14F-4D97-AF65-F5344CB8AC3E}">
        <p14:creationId xmlns:p14="http://schemas.microsoft.com/office/powerpoint/2010/main" val="1235279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10</a:t>
            </a:fld>
            <a:endParaRPr lang="en-US" dirty="0"/>
          </a:p>
        </p:txBody>
      </p:sp>
    </p:spTree>
    <p:extLst>
      <p:ext uri="{BB962C8B-B14F-4D97-AF65-F5344CB8AC3E}">
        <p14:creationId xmlns:p14="http://schemas.microsoft.com/office/powerpoint/2010/main" val="1488281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96FD49-A8B3-4711-BCC3-A717897B7531}" type="slidenum">
              <a:rPr lang="en-US" smtClean="0"/>
              <a:t>11</a:t>
            </a:fld>
            <a:endParaRPr lang="en-US" dirty="0"/>
          </a:p>
        </p:txBody>
      </p:sp>
    </p:spTree>
    <p:extLst>
      <p:ext uri="{BB962C8B-B14F-4D97-AF65-F5344CB8AC3E}">
        <p14:creationId xmlns:p14="http://schemas.microsoft.com/office/powerpoint/2010/main" val="2887671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808947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2328645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3189959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3035207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3370163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2693339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1462134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1837458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1772111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3018414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CF3CBD-AD99-4118-8C1C-59DA69EB58FC}" type="datetimeFigureOut">
              <a:rPr lang="en-US" smtClean="0"/>
              <a:t>10/28/2013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4B7375-CD9E-48A5-84EC-7D173E801929}" type="slidenum">
              <a:rPr lang="en-US" smtClean="0"/>
              <a:t>‹#›</a:t>
            </a:fld>
            <a:endParaRPr lang="en-US" dirty="0"/>
          </a:p>
        </p:txBody>
      </p:sp>
    </p:spTree>
    <p:extLst>
      <p:ext uri="{BB962C8B-B14F-4D97-AF65-F5344CB8AC3E}">
        <p14:creationId xmlns:p14="http://schemas.microsoft.com/office/powerpoint/2010/main" val="2638897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CF3CBD-AD99-4118-8C1C-59DA69EB58FC}" type="datetimeFigureOut">
              <a:rPr lang="en-US" smtClean="0"/>
              <a:t>10/28/2013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4B7375-CD9E-48A5-84EC-7D173E801929}" type="slidenum">
              <a:rPr lang="en-US" smtClean="0"/>
              <a:t>‹#›</a:t>
            </a:fld>
            <a:endParaRPr lang="en-US" dirty="0"/>
          </a:p>
        </p:txBody>
      </p:sp>
    </p:spTree>
    <p:extLst>
      <p:ext uri="{BB962C8B-B14F-4D97-AF65-F5344CB8AC3E}">
        <p14:creationId xmlns:p14="http://schemas.microsoft.com/office/powerpoint/2010/main" val="393543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harlemipads.wikispaces.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edutopia.org/brain-based-learning-key-largo-school-video"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hyperlink" Target="http://www.edutopia.org/kindergarten-project-based-learning-video"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3 Documents</a:t>
            </a:r>
            <a:endParaRPr lang="en-US" dirty="0"/>
          </a:p>
        </p:txBody>
      </p:sp>
      <p:sp>
        <p:nvSpPr>
          <p:cNvPr id="3" name="Content Placeholder 2"/>
          <p:cNvSpPr>
            <a:spLocks noGrp="1"/>
          </p:cNvSpPr>
          <p:nvPr>
            <p:ph idx="1"/>
          </p:nvPr>
        </p:nvSpPr>
        <p:spPr/>
        <p:txBody>
          <a:bodyPr/>
          <a:lstStyle/>
          <a:p>
            <a:r>
              <a:rPr lang="en-US" dirty="0" smtClean="0"/>
              <a:t>In groups of 2-3, highlight things students must know and be able to do in the 21</a:t>
            </a:r>
            <a:r>
              <a:rPr lang="en-US" baseline="30000" dirty="0" smtClean="0"/>
              <a:t>st</a:t>
            </a:r>
            <a:r>
              <a:rPr lang="en-US" dirty="0" smtClean="0"/>
              <a:t> Century</a:t>
            </a:r>
          </a:p>
          <a:p>
            <a:r>
              <a:rPr lang="en-US" dirty="0" smtClean="0"/>
              <a:t>Select a speaker to share your items with the large group</a:t>
            </a:r>
            <a:endParaRPr lang="en-US" dirty="0"/>
          </a:p>
        </p:txBody>
      </p:sp>
    </p:spTree>
    <p:extLst>
      <p:ext uri="{BB962C8B-B14F-4D97-AF65-F5344CB8AC3E}">
        <p14:creationId xmlns:p14="http://schemas.microsoft.com/office/powerpoint/2010/main" val="2756767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AU" altLang="en-US" sz="4800" b="1" dirty="0" smtClean="0"/>
              <a:t>Applying</a:t>
            </a:r>
          </a:p>
        </p:txBody>
      </p:sp>
      <p:sp>
        <p:nvSpPr>
          <p:cNvPr id="10243" name="Rectangle 3"/>
          <p:cNvSpPr>
            <a:spLocks noGrp="1" noChangeArrowheads="1"/>
          </p:cNvSpPr>
          <p:nvPr>
            <p:ph type="body" idx="1"/>
          </p:nvPr>
        </p:nvSpPr>
        <p:spPr>
          <a:xfrm>
            <a:off x="457200" y="1417638"/>
            <a:ext cx="8229600" cy="4525962"/>
          </a:xfrm>
        </p:spPr>
        <p:txBody>
          <a:bodyPr/>
          <a:lstStyle/>
          <a:p>
            <a:pPr eaLnBrk="1" hangingPunct="1">
              <a:lnSpc>
                <a:spcPct val="80000"/>
              </a:lnSpc>
              <a:buFontTx/>
              <a:buNone/>
            </a:pPr>
            <a:r>
              <a:rPr lang="en-AU" altLang="en-US" sz="3000" dirty="0" smtClean="0"/>
              <a:t> </a:t>
            </a:r>
            <a:r>
              <a:rPr lang="en-AU" altLang="en-US" sz="2600" dirty="0" smtClean="0"/>
              <a:t>The learner makes use of information in a context different from the one in which it was learned.</a:t>
            </a:r>
          </a:p>
          <a:p>
            <a:pPr lvl="1" eaLnBrk="1" hangingPunct="1">
              <a:lnSpc>
                <a:spcPct val="80000"/>
              </a:lnSpc>
            </a:pPr>
            <a:endParaRPr lang="en-AU" altLang="en-US" sz="3000" dirty="0" smtClean="0"/>
          </a:p>
          <a:p>
            <a:pPr lvl="1" eaLnBrk="1" hangingPunct="1">
              <a:lnSpc>
                <a:spcPct val="80000"/>
              </a:lnSpc>
            </a:pPr>
            <a:r>
              <a:rPr lang="en-AU" altLang="en-US" sz="3000" dirty="0" smtClean="0"/>
              <a:t>Implementing</a:t>
            </a:r>
          </a:p>
          <a:p>
            <a:pPr lvl="1" eaLnBrk="1" hangingPunct="1">
              <a:lnSpc>
                <a:spcPct val="80000"/>
              </a:lnSpc>
            </a:pPr>
            <a:r>
              <a:rPr lang="en-AU" altLang="en-US" sz="3000" dirty="0" smtClean="0"/>
              <a:t>Carrying out</a:t>
            </a:r>
          </a:p>
          <a:p>
            <a:pPr lvl="1" eaLnBrk="1" hangingPunct="1">
              <a:lnSpc>
                <a:spcPct val="80000"/>
              </a:lnSpc>
            </a:pPr>
            <a:r>
              <a:rPr lang="en-AU" altLang="en-US" sz="3000" dirty="0" smtClean="0"/>
              <a:t>Using</a:t>
            </a:r>
          </a:p>
          <a:p>
            <a:pPr lvl="1" eaLnBrk="1" hangingPunct="1">
              <a:lnSpc>
                <a:spcPct val="80000"/>
              </a:lnSpc>
            </a:pPr>
            <a:r>
              <a:rPr lang="en-AU" altLang="en-US" sz="3000" dirty="0" smtClean="0"/>
              <a:t>Executing</a:t>
            </a:r>
          </a:p>
          <a:p>
            <a:pPr lvl="1" eaLnBrk="1" hangingPunct="1">
              <a:lnSpc>
                <a:spcPct val="80000"/>
              </a:lnSpc>
              <a:buFontTx/>
              <a:buNone/>
            </a:pPr>
            <a:r>
              <a:rPr lang="en-AU" altLang="en-US" sz="2600" dirty="0" smtClean="0"/>
              <a:t> </a:t>
            </a:r>
          </a:p>
          <a:p>
            <a:pPr eaLnBrk="1" hangingPunct="1">
              <a:lnSpc>
                <a:spcPct val="80000"/>
              </a:lnSpc>
              <a:buFontTx/>
              <a:buNone/>
            </a:pPr>
            <a:r>
              <a:rPr lang="en-AU" altLang="en-US" sz="3000" dirty="0" smtClean="0"/>
              <a:t> Can you use the information in another </a:t>
            </a:r>
          </a:p>
          <a:p>
            <a:pPr eaLnBrk="1" hangingPunct="1">
              <a:lnSpc>
                <a:spcPct val="80000"/>
              </a:lnSpc>
              <a:buFontTx/>
              <a:buNone/>
            </a:pPr>
            <a:r>
              <a:rPr lang="en-AU" altLang="en-US" sz="3000" dirty="0" smtClean="0"/>
              <a:t>familiar situation?</a:t>
            </a:r>
          </a:p>
        </p:txBody>
      </p:sp>
    </p:spTree>
    <p:extLst>
      <p:ext uri="{BB962C8B-B14F-4D97-AF65-F5344CB8AC3E}">
        <p14:creationId xmlns:p14="http://schemas.microsoft.com/office/powerpoint/2010/main" val="365894709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afterEffect">
                                  <p:stCondLst>
                                    <p:cond delay="0"/>
                                  </p:stCondLst>
                                  <p:childTnLst>
                                    <p:animRot by="21600000">
                                      <p:cBhvr>
                                        <p:cTn id="6" dur="2000" fill="hold"/>
                                        <p:tgtEl>
                                          <p:spTgt spid="10242"/>
                                        </p:tgtEl>
                                        <p:attrNameLst>
                                          <p:attrName>r</p:attrName>
                                        </p:attrNameLst>
                                      </p:cBhvr>
                                    </p:animRot>
                                  </p:childTnLst>
                                </p:cTn>
                              </p:par>
                            </p:childTnLst>
                          </p:cTn>
                        </p:par>
                        <p:par>
                          <p:cTn id="7" fill="hold" nodeType="afterGroup">
                            <p:stCondLst>
                              <p:cond delay="2000"/>
                            </p:stCondLst>
                            <p:childTnLst>
                              <p:par>
                                <p:cTn id="8" presetID="2" presetClass="entr" presetSubtype="4" fill="hold" nodeType="afterEffect">
                                  <p:stCondLst>
                                    <p:cond delay="0"/>
                                  </p:stCondLst>
                                  <p:childTnLst>
                                    <p:set>
                                      <p:cBhvr>
                                        <p:cTn id="9" dur="1" fill="hold">
                                          <p:stCondLst>
                                            <p:cond delay="0"/>
                                          </p:stCondLst>
                                        </p:cTn>
                                        <p:tgtEl>
                                          <p:spTgt spid="10243">
                                            <p:txEl>
                                              <p:pRg st="2" end="2"/>
                                            </p:txEl>
                                          </p:spTgt>
                                        </p:tgtEl>
                                        <p:attrNameLst>
                                          <p:attrName>style.visibility</p:attrName>
                                        </p:attrNameLst>
                                      </p:cBhvr>
                                      <p:to>
                                        <p:strVal val="visible"/>
                                      </p:to>
                                    </p:set>
                                    <p:anim calcmode="lin" valueType="num">
                                      <p:cBhvr additive="base">
                                        <p:cTn id="10" dur="10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additive="base">
                                        <p:cTn id="11" dur="1000" fill="hold"/>
                                        <p:tgtEl>
                                          <p:spTgt spid="10243">
                                            <p:txEl>
                                              <p:pRg st="2" end="2"/>
                                            </p:txEl>
                                          </p:spTgt>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3000"/>
                            </p:stCondLst>
                            <p:childTnLst>
                              <p:par>
                                <p:cTn id="13" presetID="2" presetClass="entr" presetSubtype="4" fill="hold" nodeType="after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anim calcmode="lin" valueType="num">
                                      <p:cBhvr additive="base">
                                        <p:cTn id="15" dur="10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10243">
                                            <p:txEl>
                                              <p:pRg st="3" end="3"/>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4000"/>
                            </p:stCondLst>
                            <p:childTnLst>
                              <p:par>
                                <p:cTn id="18" presetID="2" presetClass="entr" presetSubtype="4" fill="hold" nodeType="afterEffect">
                                  <p:stCondLst>
                                    <p:cond delay="0"/>
                                  </p:stCondLst>
                                  <p:childTnLst>
                                    <p:set>
                                      <p:cBhvr>
                                        <p:cTn id="19" dur="1" fill="hold">
                                          <p:stCondLst>
                                            <p:cond delay="0"/>
                                          </p:stCondLst>
                                        </p:cTn>
                                        <p:tgtEl>
                                          <p:spTgt spid="10243">
                                            <p:txEl>
                                              <p:pRg st="4" end="4"/>
                                            </p:txEl>
                                          </p:spTgt>
                                        </p:tgtEl>
                                        <p:attrNameLst>
                                          <p:attrName>style.visibility</p:attrName>
                                        </p:attrNameLst>
                                      </p:cBhvr>
                                      <p:to>
                                        <p:strVal val="visible"/>
                                      </p:to>
                                    </p:set>
                                    <p:anim calcmode="lin" valueType="num">
                                      <p:cBhvr additive="base">
                                        <p:cTn id="20" dur="10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additive="base">
                                        <p:cTn id="21" dur="1000" fill="hold"/>
                                        <p:tgtEl>
                                          <p:spTgt spid="10243">
                                            <p:txEl>
                                              <p:pRg st="4" end="4"/>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5000"/>
                            </p:stCondLst>
                            <p:childTnLst>
                              <p:par>
                                <p:cTn id="23" presetID="2" presetClass="entr" presetSubtype="4" fill="hold" nodeType="afterEffect">
                                  <p:stCondLst>
                                    <p:cond delay="0"/>
                                  </p:stCondLst>
                                  <p:childTnLst>
                                    <p:set>
                                      <p:cBhvr>
                                        <p:cTn id="24" dur="1" fill="hold">
                                          <p:stCondLst>
                                            <p:cond delay="0"/>
                                          </p:stCondLst>
                                        </p:cTn>
                                        <p:tgtEl>
                                          <p:spTgt spid="10243">
                                            <p:txEl>
                                              <p:pRg st="5" end="5"/>
                                            </p:txEl>
                                          </p:spTgt>
                                        </p:tgtEl>
                                        <p:attrNameLst>
                                          <p:attrName>style.visibility</p:attrName>
                                        </p:attrNameLst>
                                      </p:cBhvr>
                                      <p:to>
                                        <p:strVal val="visible"/>
                                      </p:to>
                                    </p:set>
                                    <p:anim calcmode="lin" valueType="num">
                                      <p:cBhvr additive="base">
                                        <p:cTn id="25" dur="1000" fill="hold"/>
                                        <p:tgtEl>
                                          <p:spTgt spid="10243">
                                            <p:txEl>
                                              <p:pRg st="5" end="5"/>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1024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AU" altLang="en-US" sz="4800" b="1" dirty="0" err="1" smtClean="0"/>
              <a:t>Analyzing</a:t>
            </a:r>
            <a:endParaRPr lang="en-AU" altLang="en-US" sz="4800" b="1" dirty="0" smtClean="0"/>
          </a:p>
        </p:txBody>
      </p:sp>
      <p:sp>
        <p:nvSpPr>
          <p:cNvPr id="11267" name="Rectangle 3"/>
          <p:cNvSpPr>
            <a:spLocks noGrp="1" noChangeArrowheads="1"/>
          </p:cNvSpPr>
          <p:nvPr>
            <p:ph type="body" idx="1"/>
          </p:nvPr>
        </p:nvSpPr>
        <p:spPr>
          <a:xfrm>
            <a:off x="457200" y="1260475"/>
            <a:ext cx="8229600" cy="4525963"/>
          </a:xfrm>
        </p:spPr>
        <p:txBody>
          <a:bodyPr/>
          <a:lstStyle/>
          <a:p>
            <a:pPr eaLnBrk="1" hangingPunct="1">
              <a:lnSpc>
                <a:spcPct val="90000"/>
              </a:lnSpc>
              <a:buFontTx/>
              <a:buNone/>
            </a:pPr>
            <a:r>
              <a:rPr lang="en-US" altLang="en-US" sz="2800" dirty="0" smtClean="0"/>
              <a:t>The learner breaks learned information into its parts to best understand that information.</a:t>
            </a:r>
            <a:endParaRPr lang="en-AU" altLang="en-US" sz="2800" dirty="0" smtClean="0"/>
          </a:p>
          <a:p>
            <a:pPr lvl="1" eaLnBrk="1" hangingPunct="1">
              <a:lnSpc>
                <a:spcPct val="90000"/>
              </a:lnSpc>
            </a:pPr>
            <a:r>
              <a:rPr lang="en-AU" altLang="en-US" sz="2400" dirty="0" smtClean="0"/>
              <a:t>Comparing</a:t>
            </a:r>
          </a:p>
          <a:p>
            <a:pPr lvl="1" eaLnBrk="1" hangingPunct="1">
              <a:lnSpc>
                <a:spcPct val="90000"/>
              </a:lnSpc>
            </a:pPr>
            <a:r>
              <a:rPr lang="en-AU" altLang="en-US" sz="2400" dirty="0" smtClean="0"/>
              <a:t>Organizing</a:t>
            </a:r>
          </a:p>
          <a:p>
            <a:pPr lvl="1" eaLnBrk="1" hangingPunct="1">
              <a:lnSpc>
                <a:spcPct val="90000"/>
              </a:lnSpc>
            </a:pPr>
            <a:r>
              <a:rPr lang="en-AU" altLang="en-US" sz="2400" dirty="0" smtClean="0"/>
              <a:t>Deconstructing</a:t>
            </a:r>
          </a:p>
          <a:p>
            <a:pPr lvl="1" eaLnBrk="1" hangingPunct="1">
              <a:lnSpc>
                <a:spcPct val="90000"/>
              </a:lnSpc>
            </a:pPr>
            <a:r>
              <a:rPr lang="en-AU" altLang="en-US" sz="2400" dirty="0" smtClean="0"/>
              <a:t>Attributing</a:t>
            </a:r>
          </a:p>
          <a:p>
            <a:pPr lvl="1" eaLnBrk="1" hangingPunct="1">
              <a:lnSpc>
                <a:spcPct val="90000"/>
              </a:lnSpc>
            </a:pPr>
            <a:r>
              <a:rPr lang="en-AU" altLang="en-US" sz="2400" dirty="0" smtClean="0"/>
              <a:t>Outlining</a:t>
            </a:r>
          </a:p>
          <a:p>
            <a:pPr lvl="1" eaLnBrk="1" hangingPunct="1">
              <a:lnSpc>
                <a:spcPct val="90000"/>
              </a:lnSpc>
            </a:pPr>
            <a:r>
              <a:rPr lang="en-AU" altLang="en-US" sz="2400" dirty="0" smtClean="0"/>
              <a:t>Finding</a:t>
            </a:r>
          </a:p>
          <a:p>
            <a:pPr lvl="1" eaLnBrk="1" hangingPunct="1">
              <a:lnSpc>
                <a:spcPct val="90000"/>
              </a:lnSpc>
            </a:pPr>
            <a:r>
              <a:rPr lang="en-AU" altLang="en-US" sz="2400" dirty="0" smtClean="0"/>
              <a:t>Structuring</a:t>
            </a:r>
          </a:p>
          <a:p>
            <a:pPr lvl="1" eaLnBrk="1" hangingPunct="1">
              <a:lnSpc>
                <a:spcPct val="90000"/>
              </a:lnSpc>
            </a:pPr>
            <a:r>
              <a:rPr lang="en-AU" altLang="en-US" sz="2400" dirty="0" smtClean="0"/>
              <a:t>Integrating</a:t>
            </a:r>
          </a:p>
          <a:p>
            <a:pPr eaLnBrk="1" hangingPunct="1">
              <a:lnSpc>
                <a:spcPct val="90000"/>
              </a:lnSpc>
              <a:buFontTx/>
              <a:buNone/>
            </a:pPr>
            <a:r>
              <a:rPr lang="en-AU" altLang="en-US" sz="2400" dirty="0" smtClean="0"/>
              <a:t> </a:t>
            </a:r>
          </a:p>
        </p:txBody>
      </p:sp>
    </p:spTree>
    <p:extLst>
      <p:ext uri="{BB962C8B-B14F-4D97-AF65-F5344CB8AC3E}">
        <p14:creationId xmlns:p14="http://schemas.microsoft.com/office/powerpoint/2010/main" val="371092125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afterEffect">
                                  <p:stCondLst>
                                    <p:cond delay="0"/>
                                  </p:stCondLst>
                                  <p:childTnLst>
                                    <p:animRot by="21600000">
                                      <p:cBhvr>
                                        <p:cTn id="6" dur="2000" fill="hold"/>
                                        <p:tgtEl>
                                          <p:spTgt spid="11266"/>
                                        </p:tgtEl>
                                        <p:attrNameLst>
                                          <p:attrName>r</p:attrName>
                                        </p:attrNameLst>
                                      </p:cBhvr>
                                    </p:animRot>
                                  </p:childTnLst>
                                </p:cTn>
                              </p:par>
                            </p:childTnLst>
                          </p:cTn>
                        </p:par>
                        <p:par>
                          <p:cTn id="7" fill="hold" nodeType="afterGroup">
                            <p:stCondLst>
                              <p:cond delay="2000"/>
                            </p:stCondLst>
                            <p:childTnLst>
                              <p:par>
                                <p:cTn id="8" presetID="2" presetClass="entr" presetSubtype="2" fill="hold" nodeType="afterEffect">
                                  <p:stCondLst>
                                    <p:cond delay="0"/>
                                  </p:stCondLst>
                                  <p:childTnLst>
                                    <p:set>
                                      <p:cBhvr>
                                        <p:cTn id="9" dur="1" fill="hold">
                                          <p:stCondLst>
                                            <p:cond delay="0"/>
                                          </p:stCondLst>
                                        </p:cTn>
                                        <p:tgtEl>
                                          <p:spTgt spid="11267">
                                            <p:txEl>
                                              <p:pRg st="1" end="1"/>
                                            </p:txEl>
                                          </p:spTgt>
                                        </p:tgtEl>
                                        <p:attrNameLst>
                                          <p:attrName>style.visibility</p:attrName>
                                        </p:attrNameLst>
                                      </p:cBhvr>
                                      <p:to>
                                        <p:strVal val="visible"/>
                                      </p:to>
                                    </p:set>
                                    <p:anim calcmode="lin" valueType="num">
                                      <p:cBhvr additive="base">
                                        <p:cTn id="10" dur="1000" fill="hold"/>
                                        <p:tgtEl>
                                          <p:spTgt spid="11267">
                                            <p:txEl>
                                              <p:pRg st="1" end="1"/>
                                            </p:txEl>
                                          </p:spTgt>
                                        </p:tgtEl>
                                        <p:attrNameLst>
                                          <p:attrName>ppt_x</p:attrName>
                                        </p:attrNameLst>
                                      </p:cBhvr>
                                      <p:tavLst>
                                        <p:tav tm="0">
                                          <p:val>
                                            <p:strVal val="1+#ppt_w/2"/>
                                          </p:val>
                                        </p:tav>
                                        <p:tav tm="100000">
                                          <p:val>
                                            <p:strVal val="#ppt_x"/>
                                          </p:val>
                                        </p:tav>
                                      </p:tavLst>
                                    </p:anim>
                                    <p:anim calcmode="lin" valueType="num">
                                      <p:cBhvr additive="base">
                                        <p:cTn id="11" dur="1000" fill="hold"/>
                                        <p:tgtEl>
                                          <p:spTgt spid="11267">
                                            <p:txEl>
                                              <p:pRg st="1" end="1"/>
                                            </p:txEl>
                                          </p:spTgt>
                                        </p:tgtEl>
                                        <p:attrNameLst>
                                          <p:attrName>ppt_y</p:attrName>
                                        </p:attrNameLst>
                                      </p:cBhvr>
                                      <p:tavLst>
                                        <p:tav tm="0">
                                          <p:val>
                                            <p:strVal val="#ppt_y"/>
                                          </p:val>
                                        </p:tav>
                                        <p:tav tm="100000">
                                          <p:val>
                                            <p:strVal val="#ppt_y"/>
                                          </p:val>
                                        </p:tav>
                                      </p:tavLst>
                                    </p:anim>
                                  </p:childTnLst>
                                </p:cTn>
                              </p:par>
                            </p:childTnLst>
                          </p:cTn>
                        </p:par>
                        <p:par>
                          <p:cTn id="12" fill="hold" nodeType="afterGroup">
                            <p:stCondLst>
                              <p:cond delay="3000"/>
                            </p:stCondLst>
                            <p:childTnLst>
                              <p:par>
                                <p:cTn id="13" presetID="2" presetClass="entr" presetSubtype="2" fill="hold" nodeType="afterEffect">
                                  <p:stCondLst>
                                    <p:cond delay="0"/>
                                  </p:stCondLst>
                                  <p:childTnLst>
                                    <p:set>
                                      <p:cBhvr>
                                        <p:cTn id="14" dur="1" fill="hold">
                                          <p:stCondLst>
                                            <p:cond delay="0"/>
                                          </p:stCondLst>
                                        </p:cTn>
                                        <p:tgtEl>
                                          <p:spTgt spid="11267">
                                            <p:txEl>
                                              <p:pRg st="2" end="2"/>
                                            </p:txEl>
                                          </p:spTgt>
                                        </p:tgtEl>
                                        <p:attrNameLst>
                                          <p:attrName>style.visibility</p:attrName>
                                        </p:attrNameLst>
                                      </p:cBhvr>
                                      <p:to>
                                        <p:strVal val="visible"/>
                                      </p:to>
                                    </p:set>
                                    <p:anim calcmode="lin" valueType="num">
                                      <p:cBhvr additive="base">
                                        <p:cTn id="15" dur="1000" fill="hold"/>
                                        <p:tgtEl>
                                          <p:spTgt spid="11267">
                                            <p:txEl>
                                              <p:pRg st="2" end="2"/>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11267">
                                            <p:txEl>
                                              <p:pRg st="2" end="2"/>
                                            </p:txEl>
                                          </p:spTgt>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4000"/>
                            </p:stCondLst>
                            <p:childTnLst>
                              <p:par>
                                <p:cTn id="18" presetID="2" presetClass="entr" presetSubtype="2" fill="hold" nodeType="afterEffect">
                                  <p:stCondLst>
                                    <p:cond delay="0"/>
                                  </p:stCondLst>
                                  <p:childTnLst>
                                    <p:set>
                                      <p:cBhvr>
                                        <p:cTn id="19" dur="1" fill="hold">
                                          <p:stCondLst>
                                            <p:cond delay="0"/>
                                          </p:stCondLst>
                                        </p:cTn>
                                        <p:tgtEl>
                                          <p:spTgt spid="11267">
                                            <p:txEl>
                                              <p:pRg st="3" end="3"/>
                                            </p:txEl>
                                          </p:spTgt>
                                        </p:tgtEl>
                                        <p:attrNameLst>
                                          <p:attrName>style.visibility</p:attrName>
                                        </p:attrNameLst>
                                      </p:cBhvr>
                                      <p:to>
                                        <p:strVal val="visible"/>
                                      </p:to>
                                    </p:set>
                                    <p:anim calcmode="lin" valueType="num">
                                      <p:cBhvr additive="base">
                                        <p:cTn id="20" dur="1000" fill="hold"/>
                                        <p:tgtEl>
                                          <p:spTgt spid="11267">
                                            <p:txEl>
                                              <p:pRg st="3" end="3"/>
                                            </p:txEl>
                                          </p:spTgt>
                                        </p:tgtEl>
                                        <p:attrNameLst>
                                          <p:attrName>ppt_x</p:attrName>
                                        </p:attrNameLst>
                                      </p:cBhvr>
                                      <p:tavLst>
                                        <p:tav tm="0">
                                          <p:val>
                                            <p:strVal val="1+#ppt_w/2"/>
                                          </p:val>
                                        </p:tav>
                                        <p:tav tm="100000">
                                          <p:val>
                                            <p:strVal val="#ppt_x"/>
                                          </p:val>
                                        </p:tav>
                                      </p:tavLst>
                                    </p:anim>
                                    <p:anim calcmode="lin" valueType="num">
                                      <p:cBhvr additive="base">
                                        <p:cTn id="21" dur="1000" fill="hold"/>
                                        <p:tgtEl>
                                          <p:spTgt spid="11267">
                                            <p:txEl>
                                              <p:pRg st="3" end="3"/>
                                            </p:txEl>
                                          </p:spTgt>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5000"/>
                            </p:stCondLst>
                            <p:childTnLst>
                              <p:par>
                                <p:cTn id="23" presetID="2" presetClass="entr" presetSubtype="2" fill="hold" nodeType="afterEffect">
                                  <p:stCondLst>
                                    <p:cond delay="0"/>
                                  </p:stCondLst>
                                  <p:childTnLst>
                                    <p:set>
                                      <p:cBhvr>
                                        <p:cTn id="24" dur="1" fill="hold">
                                          <p:stCondLst>
                                            <p:cond delay="0"/>
                                          </p:stCondLst>
                                        </p:cTn>
                                        <p:tgtEl>
                                          <p:spTgt spid="11267">
                                            <p:txEl>
                                              <p:pRg st="4" end="4"/>
                                            </p:txEl>
                                          </p:spTgt>
                                        </p:tgtEl>
                                        <p:attrNameLst>
                                          <p:attrName>style.visibility</p:attrName>
                                        </p:attrNameLst>
                                      </p:cBhvr>
                                      <p:to>
                                        <p:strVal val="visible"/>
                                      </p:to>
                                    </p:set>
                                    <p:anim calcmode="lin" valueType="num">
                                      <p:cBhvr additive="base">
                                        <p:cTn id="25" dur="1000" fill="hold"/>
                                        <p:tgtEl>
                                          <p:spTgt spid="11267">
                                            <p:txEl>
                                              <p:pRg st="4" end="4"/>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11267">
                                            <p:txEl>
                                              <p:pRg st="4" end="4"/>
                                            </p:txEl>
                                          </p:spTgt>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6000"/>
                            </p:stCondLst>
                            <p:childTnLst>
                              <p:par>
                                <p:cTn id="28" presetID="2" presetClass="entr" presetSubtype="2" fill="hold" nodeType="afterEffect">
                                  <p:stCondLst>
                                    <p:cond delay="0"/>
                                  </p:stCondLst>
                                  <p:childTnLst>
                                    <p:set>
                                      <p:cBhvr>
                                        <p:cTn id="29" dur="1" fill="hold">
                                          <p:stCondLst>
                                            <p:cond delay="0"/>
                                          </p:stCondLst>
                                        </p:cTn>
                                        <p:tgtEl>
                                          <p:spTgt spid="11267">
                                            <p:txEl>
                                              <p:pRg st="5" end="5"/>
                                            </p:txEl>
                                          </p:spTgt>
                                        </p:tgtEl>
                                        <p:attrNameLst>
                                          <p:attrName>style.visibility</p:attrName>
                                        </p:attrNameLst>
                                      </p:cBhvr>
                                      <p:to>
                                        <p:strVal val="visible"/>
                                      </p:to>
                                    </p:set>
                                    <p:anim calcmode="lin" valueType="num">
                                      <p:cBhvr additive="base">
                                        <p:cTn id="30" dur="1000" fill="hold"/>
                                        <p:tgtEl>
                                          <p:spTgt spid="11267">
                                            <p:txEl>
                                              <p:pRg st="5" end="5"/>
                                            </p:txEl>
                                          </p:spTgt>
                                        </p:tgtEl>
                                        <p:attrNameLst>
                                          <p:attrName>ppt_x</p:attrName>
                                        </p:attrNameLst>
                                      </p:cBhvr>
                                      <p:tavLst>
                                        <p:tav tm="0">
                                          <p:val>
                                            <p:strVal val="1+#ppt_w/2"/>
                                          </p:val>
                                        </p:tav>
                                        <p:tav tm="100000">
                                          <p:val>
                                            <p:strVal val="#ppt_x"/>
                                          </p:val>
                                        </p:tav>
                                      </p:tavLst>
                                    </p:anim>
                                    <p:anim calcmode="lin" valueType="num">
                                      <p:cBhvr additive="base">
                                        <p:cTn id="31" dur="1000" fill="hold"/>
                                        <p:tgtEl>
                                          <p:spTgt spid="11267">
                                            <p:txEl>
                                              <p:pRg st="5" end="5"/>
                                            </p:txEl>
                                          </p:spTgt>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7000"/>
                            </p:stCondLst>
                            <p:childTnLst>
                              <p:par>
                                <p:cTn id="33" presetID="2" presetClass="entr" presetSubtype="2" fill="hold" nodeType="afterEffect">
                                  <p:stCondLst>
                                    <p:cond delay="0"/>
                                  </p:stCondLst>
                                  <p:childTnLst>
                                    <p:set>
                                      <p:cBhvr>
                                        <p:cTn id="34" dur="1" fill="hold">
                                          <p:stCondLst>
                                            <p:cond delay="0"/>
                                          </p:stCondLst>
                                        </p:cTn>
                                        <p:tgtEl>
                                          <p:spTgt spid="11267">
                                            <p:txEl>
                                              <p:pRg st="6" end="6"/>
                                            </p:txEl>
                                          </p:spTgt>
                                        </p:tgtEl>
                                        <p:attrNameLst>
                                          <p:attrName>style.visibility</p:attrName>
                                        </p:attrNameLst>
                                      </p:cBhvr>
                                      <p:to>
                                        <p:strVal val="visible"/>
                                      </p:to>
                                    </p:set>
                                    <p:anim calcmode="lin" valueType="num">
                                      <p:cBhvr additive="base">
                                        <p:cTn id="35" dur="1000" fill="hold"/>
                                        <p:tgtEl>
                                          <p:spTgt spid="11267">
                                            <p:txEl>
                                              <p:pRg st="6" end="6"/>
                                            </p:txEl>
                                          </p:spTgt>
                                        </p:tgtEl>
                                        <p:attrNameLst>
                                          <p:attrName>ppt_x</p:attrName>
                                        </p:attrNameLst>
                                      </p:cBhvr>
                                      <p:tavLst>
                                        <p:tav tm="0">
                                          <p:val>
                                            <p:strVal val="1+#ppt_w/2"/>
                                          </p:val>
                                        </p:tav>
                                        <p:tav tm="100000">
                                          <p:val>
                                            <p:strVal val="#ppt_x"/>
                                          </p:val>
                                        </p:tav>
                                      </p:tavLst>
                                    </p:anim>
                                    <p:anim calcmode="lin" valueType="num">
                                      <p:cBhvr additive="base">
                                        <p:cTn id="36" dur="1000" fill="hold"/>
                                        <p:tgtEl>
                                          <p:spTgt spid="11267">
                                            <p:txEl>
                                              <p:pRg st="6" end="6"/>
                                            </p:txEl>
                                          </p:spTgt>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8000"/>
                            </p:stCondLst>
                            <p:childTnLst>
                              <p:par>
                                <p:cTn id="38" presetID="2" presetClass="entr" presetSubtype="2" fill="hold" nodeType="afterEffect">
                                  <p:stCondLst>
                                    <p:cond delay="0"/>
                                  </p:stCondLst>
                                  <p:childTnLst>
                                    <p:set>
                                      <p:cBhvr>
                                        <p:cTn id="39" dur="1" fill="hold">
                                          <p:stCondLst>
                                            <p:cond delay="0"/>
                                          </p:stCondLst>
                                        </p:cTn>
                                        <p:tgtEl>
                                          <p:spTgt spid="11267">
                                            <p:txEl>
                                              <p:pRg st="7" end="7"/>
                                            </p:txEl>
                                          </p:spTgt>
                                        </p:tgtEl>
                                        <p:attrNameLst>
                                          <p:attrName>style.visibility</p:attrName>
                                        </p:attrNameLst>
                                      </p:cBhvr>
                                      <p:to>
                                        <p:strVal val="visible"/>
                                      </p:to>
                                    </p:set>
                                    <p:anim calcmode="lin" valueType="num">
                                      <p:cBhvr additive="base">
                                        <p:cTn id="40" dur="1000" fill="hold"/>
                                        <p:tgtEl>
                                          <p:spTgt spid="11267">
                                            <p:txEl>
                                              <p:pRg st="7" end="7"/>
                                            </p:txEl>
                                          </p:spTgt>
                                        </p:tgtEl>
                                        <p:attrNameLst>
                                          <p:attrName>ppt_x</p:attrName>
                                        </p:attrNameLst>
                                      </p:cBhvr>
                                      <p:tavLst>
                                        <p:tav tm="0">
                                          <p:val>
                                            <p:strVal val="1+#ppt_w/2"/>
                                          </p:val>
                                        </p:tav>
                                        <p:tav tm="100000">
                                          <p:val>
                                            <p:strVal val="#ppt_x"/>
                                          </p:val>
                                        </p:tav>
                                      </p:tavLst>
                                    </p:anim>
                                    <p:anim calcmode="lin" valueType="num">
                                      <p:cBhvr additive="base">
                                        <p:cTn id="41" dur="1000" fill="hold"/>
                                        <p:tgtEl>
                                          <p:spTgt spid="11267">
                                            <p:txEl>
                                              <p:pRg st="7" end="7"/>
                                            </p:txEl>
                                          </p:spTgt>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9000"/>
                            </p:stCondLst>
                            <p:childTnLst>
                              <p:par>
                                <p:cTn id="43" presetID="2" presetClass="entr" presetSubtype="2" fill="hold" nodeType="afterEffect">
                                  <p:stCondLst>
                                    <p:cond delay="0"/>
                                  </p:stCondLst>
                                  <p:childTnLst>
                                    <p:set>
                                      <p:cBhvr>
                                        <p:cTn id="44" dur="1" fill="hold">
                                          <p:stCondLst>
                                            <p:cond delay="0"/>
                                          </p:stCondLst>
                                        </p:cTn>
                                        <p:tgtEl>
                                          <p:spTgt spid="11267">
                                            <p:txEl>
                                              <p:pRg st="8" end="8"/>
                                            </p:txEl>
                                          </p:spTgt>
                                        </p:tgtEl>
                                        <p:attrNameLst>
                                          <p:attrName>style.visibility</p:attrName>
                                        </p:attrNameLst>
                                      </p:cBhvr>
                                      <p:to>
                                        <p:strVal val="visible"/>
                                      </p:to>
                                    </p:set>
                                    <p:anim calcmode="lin" valueType="num">
                                      <p:cBhvr additive="base">
                                        <p:cTn id="45" dur="1000" fill="hold"/>
                                        <p:tgtEl>
                                          <p:spTgt spid="11267">
                                            <p:txEl>
                                              <p:pRg st="8" end="8"/>
                                            </p:txEl>
                                          </p:spTgt>
                                        </p:tgtEl>
                                        <p:attrNameLst>
                                          <p:attrName>ppt_x</p:attrName>
                                        </p:attrNameLst>
                                      </p:cBhvr>
                                      <p:tavLst>
                                        <p:tav tm="0">
                                          <p:val>
                                            <p:strVal val="1+#ppt_w/2"/>
                                          </p:val>
                                        </p:tav>
                                        <p:tav tm="100000">
                                          <p:val>
                                            <p:strVal val="#ppt_x"/>
                                          </p:val>
                                        </p:tav>
                                      </p:tavLst>
                                    </p:anim>
                                    <p:anim calcmode="lin" valueType="num">
                                      <p:cBhvr additive="base">
                                        <p:cTn id="46" dur="1000" fill="hold"/>
                                        <p:tgtEl>
                                          <p:spTgt spid="1126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114300"/>
            <a:ext cx="8229600" cy="1143000"/>
          </a:xfrm>
        </p:spPr>
        <p:txBody>
          <a:bodyPr/>
          <a:lstStyle/>
          <a:p>
            <a:pPr eaLnBrk="1" hangingPunct="1"/>
            <a:r>
              <a:rPr lang="en-AU" altLang="en-US" sz="4800" b="1" smtClean="0"/>
              <a:t>Evaluating</a:t>
            </a:r>
            <a:endParaRPr lang="en-AU" altLang="en-US" sz="4000" b="1" smtClean="0"/>
          </a:p>
        </p:txBody>
      </p:sp>
      <p:sp>
        <p:nvSpPr>
          <p:cNvPr id="12291" name="Rectangle 3"/>
          <p:cNvSpPr>
            <a:spLocks noGrp="1" noChangeArrowheads="1"/>
          </p:cNvSpPr>
          <p:nvPr>
            <p:ph type="body" idx="1"/>
          </p:nvPr>
        </p:nvSpPr>
        <p:spPr>
          <a:xfrm>
            <a:off x="228600" y="1143000"/>
            <a:ext cx="8915400" cy="5064125"/>
          </a:xfrm>
        </p:spPr>
        <p:txBody>
          <a:bodyPr/>
          <a:lstStyle/>
          <a:p>
            <a:pPr eaLnBrk="1" hangingPunct="1">
              <a:lnSpc>
                <a:spcPct val="90000"/>
              </a:lnSpc>
              <a:buFontTx/>
              <a:buNone/>
            </a:pPr>
            <a:r>
              <a:rPr lang="en-US" altLang="en-US" dirty="0" smtClean="0"/>
              <a:t>The learner makes decisions based on in-depth reflection, criticism and assessment.</a:t>
            </a:r>
            <a:endParaRPr lang="en-AU" altLang="en-US" dirty="0" smtClean="0"/>
          </a:p>
          <a:p>
            <a:pPr lvl="1" eaLnBrk="1" hangingPunct="1">
              <a:lnSpc>
                <a:spcPct val="90000"/>
              </a:lnSpc>
            </a:pPr>
            <a:r>
              <a:rPr lang="en-AU" altLang="en-US" sz="2400" dirty="0" smtClean="0"/>
              <a:t>Checking</a:t>
            </a:r>
          </a:p>
          <a:p>
            <a:pPr lvl="1" eaLnBrk="1" hangingPunct="1">
              <a:lnSpc>
                <a:spcPct val="90000"/>
              </a:lnSpc>
            </a:pPr>
            <a:r>
              <a:rPr lang="en-AU" altLang="en-US" sz="2400" dirty="0" smtClean="0"/>
              <a:t>Hypothesising</a:t>
            </a:r>
          </a:p>
          <a:p>
            <a:pPr lvl="1" eaLnBrk="1" hangingPunct="1">
              <a:lnSpc>
                <a:spcPct val="90000"/>
              </a:lnSpc>
            </a:pPr>
            <a:r>
              <a:rPr lang="en-AU" altLang="en-US" sz="2400" dirty="0" smtClean="0"/>
              <a:t>Critiquing</a:t>
            </a:r>
          </a:p>
          <a:p>
            <a:pPr lvl="1" eaLnBrk="1" hangingPunct="1">
              <a:lnSpc>
                <a:spcPct val="90000"/>
              </a:lnSpc>
            </a:pPr>
            <a:r>
              <a:rPr lang="en-AU" altLang="en-US" sz="2400" dirty="0" smtClean="0"/>
              <a:t>Experimenting</a:t>
            </a:r>
          </a:p>
          <a:p>
            <a:pPr lvl="1" eaLnBrk="1" hangingPunct="1">
              <a:lnSpc>
                <a:spcPct val="90000"/>
              </a:lnSpc>
            </a:pPr>
            <a:r>
              <a:rPr lang="en-AU" altLang="en-US" sz="2400" dirty="0" smtClean="0"/>
              <a:t>Judging</a:t>
            </a:r>
          </a:p>
          <a:p>
            <a:pPr lvl="1" eaLnBrk="1" hangingPunct="1">
              <a:lnSpc>
                <a:spcPct val="90000"/>
              </a:lnSpc>
            </a:pPr>
            <a:r>
              <a:rPr lang="en-AU" altLang="en-US" sz="2400" dirty="0" smtClean="0"/>
              <a:t>Testing</a:t>
            </a:r>
          </a:p>
          <a:p>
            <a:pPr lvl="1" eaLnBrk="1" hangingPunct="1">
              <a:lnSpc>
                <a:spcPct val="90000"/>
              </a:lnSpc>
            </a:pPr>
            <a:r>
              <a:rPr lang="en-AU" altLang="en-US" sz="2400" dirty="0" smtClean="0"/>
              <a:t>Detecting</a:t>
            </a:r>
          </a:p>
          <a:p>
            <a:pPr lvl="1" eaLnBrk="1" hangingPunct="1">
              <a:lnSpc>
                <a:spcPct val="90000"/>
              </a:lnSpc>
            </a:pPr>
            <a:r>
              <a:rPr lang="en-AU" altLang="en-US" sz="2400" dirty="0" smtClean="0"/>
              <a:t>Monitoring</a:t>
            </a:r>
          </a:p>
          <a:p>
            <a:pPr eaLnBrk="1" hangingPunct="1">
              <a:lnSpc>
                <a:spcPct val="90000"/>
              </a:lnSpc>
              <a:buFontTx/>
              <a:buNone/>
            </a:pPr>
            <a:r>
              <a:rPr lang="en-AU" altLang="en-US" sz="2800" dirty="0" smtClean="0"/>
              <a:t>  </a:t>
            </a:r>
            <a:r>
              <a:rPr lang="en-AU" altLang="en-US" dirty="0" smtClean="0"/>
              <a:t>Can you justify a decision or course of action?</a:t>
            </a:r>
          </a:p>
        </p:txBody>
      </p:sp>
    </p:spTree>
    <p:extLst>
      <p:ext uri="{BB962C8B-B14F-4D97-AF65-F5344CB8AC3E}">
        <p14:creationId xmlns:p14="http://schemas.microsoft.com/office/powerpoint/2010/main" val="150019854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afterEffect">
                                  <p:stCondLst>
                                    <p:cond delay="0"/>
                                  </p:stCondLst>
                                  <p:childTnLst>
                                    <p:animRot by="21600000">
                                      <p:cBhvr>
                                        <p:cTn id="6" dur="2000" fill="hold"/>
                                        <p:tgtEl>
                                          <p:spTgt spid="12290"/>
                                        </p:tgtEl>
                                        <p:attrNameLst>
                                          <p:attrName>r</p:attrName>
                                        </p:attrNameLst>
                                      </p:cBhvr>
                                    </p:animRot>
                                  </p:childTnLst>
                                </p:cTn>
                              </p:par>
                            </p:childTnLst>
                          </p:cTn>
                        </p:par>
                        <p:par>
                          <p:cTn id="7" fill="hold" nodeType="afterGroup">
                            <p:stCondLst>
                              <p:cond delay="2000"/>
                            </p:stCondLst>
                            <p:childTnLst>
                              <p:par>
                                <p:cTn id="8" presetID="2" presetClass="entr" presetSubtype="3" fill="hold" nodeType="afterEffect">
                                  <p:stCondLst>
                                    <p:cond delay="0"/>
                                  </p:stCondLst>
                                  <p:childTnLst>
                                    <p:set>
                                      <p:cBhvr>
                                        <p:cTn id="9" dur="1" fill="hold">
                                          <p:stCondLst>
                                            <p:cond delay="0"/>
                                          </p:stCondLst>
                                        </p:cTn>
                                        <p:tgtEl>
                                          <p:spTgt spid="12291">
                                            <p:txEl>
                                              <p:pRg st="1" end="1"/>
                                            </p:txEl>
                                          </p:spTgt>
                                        </p:tgtEl>
                                        <p:attrNameLst>
                                          <p:attrName>style.visibility</p:attrName>
                                        </p:attrNameLst>
                                      </p:cBhvr>
                                      <p:to>
                                        <p:strVal val="visible"/>
                                      </p:to>
                                    </p:set>
                                    <p:anim calcmode="lin" valueType="num">
                                      <p:cBhvr additive="base">
                                        <p:cTn id="10" dur="1000" fill="hold"/>
                                        <p:tgtEl>
                                          <p:spTgt spid="12291">
                                            <p:txEl>
                                              <p:pRg st="1" end="1"/>
                                            </p:txEl>
                                          </p:spTgt>
                                        </p:tgtEl>
                                        <p:attrNameLst>
                                          <p:attrName>ppt_x</p:attrName>
                                        </p:attrNameLst>
                                      </p:cBhvr>
                                      <p:tavLst>
                                        <p:tav tm="0">
                                          <p:val>
                                            <p:strVal val="1+#ppt_w/2"/>
                                          </p:val>
                                        </p:tav>
                                        <p:tav tm="100000">
                                          <p:val>
                                            <p:strVal val="#ppt_x"/>
                                          </p:val>
                                        </p:tav>
                                      </p:tavLst>
                                    </p:anim>
                                    <p:anim calcmode="lin" valueType="num">
                                      <p:cBhvr additive="base">
                                        <p:cTn id="11" dur="1000" fill="hold"/>
                                        <p:tgtEl>
                                          <p:spTgt spid="12291">
                                            <p:txEl>
                                              <p:pRg st="1" end="1"/>
                                            </p:txEl>
                                          </p:spTgt>
                                        </p:tgtEl>
                                        <p:attrNameLst>
                                          <p:attrName>ppt_y</p:attrName>
                                        </p:attrNameLst>
                                      </p:cBhvr>
                                      <p:tavLst>
                                        <p:tav tm="0">
                                          <p:val>
                                            <p:strVal val="0-#ppt_h/2"/>
                                          </p:val>
                                        </p:tav>
                                        <p:tav tm="100000">
                                          <p:val>
                                            <p:strVal val="#ppt_y"/>
                                          </p:val>
                                        </p:tav>
                                      </p:tavLst>
                                    </p:anim>
                                  </p:childTnLst>
                                </p:cTn>
                              </p:par>
                            </p:childTnLst>
                          </p:cTn>
                        </p:par>
                        <p:par>
                          <p:cTn id="12" fill="hold" nodeType="afterGroup">
                            <p:stCondLst>
                              <p:cond delay="3000"/>
                            </p:stCondLst>
                            <p:childTnLst>
                              <p:par>
                                <p:cTn id="13" presetID="2" presetClass="entr" presetSubtype="3" fill="hold" nodeType="after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anim calcmode="lin" valueType="num">
                                      <p:cBhvr additive="base">
                                        <p:cTn id="15" dur="1000" fill="hold"/>
                                        <p:tgtEl>
                                          <p:spTgt spid="12291">
                                            <p:txEl>
                                              <p:pRg st="2" end="2"/>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12291">
                                            <p:txEl>
                                              <p:pRg st="2" end="2"/>
                                            </p:txEl>
                                          </p:spTgt>
                                        </p:tgtEl>
                                        <p:attrNameLst>
                                          <p:attrName>ppt_y</p:attrName>
                                        </p:attrNameLst>
                                      </p:cBhvr>
                                      <p:tavLst>
                                        <p:tav tm="0">
                                          <p:val>
                                            <p:strVal val="0-#ppt_h/2"/>
                                          </p:val>
                                        </p:tav>
                                        <p:tav tm="100000">
                                          <p:val>
                                            <p:strVal val="#ppt_y"/>
                                          </p:val>
                                        </p:tav>
                                      </p:tavLst>
                                    </p:anim>
                                  </p:childTnLst>
                                </p:cTn>
                              </p:par>
                            </p:childTnLst>
                          </p:cTn>
                        </p:par>
                        <p:par>
                          <p:cTn id="17" fill="hold" nodeType="afterGroup">
                            <p:stCondLst>
                              <p:cond delay="4000"/>
                            </p:stCondLst>
                            <p:childTnLst>
                              <p:par>
                                <p:cTn id="18" presetID="2" presetClass="entr" presetSubtype="3" fill="hold" nodeType="afterEffect">
                                  <p:stCondLst>
                                    <p:cond delay="0"/>
                                  </p:stCondLst>
                                  <p:childTnLst>
                                    <p:set>
                                      <p:cBhvr>
                                        <p:cTn id="19" dur="1" fill="hold">
                                          <p:stCondLst>
                                            <p:cond delay="0"/>
                                          </p:stCondLst>
                                        </p:cTn>
                                        <p:tgtEl>
                                          <p:spTgt spid="12291">
                                            <p:txEl>
                                              <p:pRg st="3" end="3"/>
                                            </p:txEl>
                                          </p:spTgt>
                                        </p:tgtEl>
                                        <p:attrNameLst>
                                          <p:attrName>style.visibility</p:attrName>
                                        </p:attrNameLst>
                                      </p:cBhvr>
                                      <p:to>
                                        <p:strVal val="visible"/>
                                      </p:to>
                                    </p:set>
                                    <p:anim calcmode="lin" valueType="num">
                                      <p:cBhvr additive="base">
                                        <p:cTn id="20" dur="1000" fill="hold"/>
                                        <p:tgtEl>
                                          <p:spTgt spid="12291">
                                            <p:txEl>
                                              <p:pRg st="3" end="3"/>
                                            </p:txEl>
                                          </p:spTgt>
                                        </p:tgtEl>
                                        <p:attrNameLst>
                                          <p:attrName>ppt_x</p:attrName>
                                        </p:attrNameLst>
                                      </p:cBhvr>
                                      <p:tavLst>
                                        <p:tav tm="0">
                                          <p:val>
                                            <p:strVal val="1+#ppt_w/2"/>
                                          </p:val>
                                        </p:tav>
                                        <p:tav tm="100000">
                                          <p:val>
                                            <p:strVal val="#ppt_x"/>
                                          </p:val>
                                        </p:tav>
                                      </p:tavLst>
                                    </p:anim>
                                    <p:anim calcmode="lin" valueType="num">
                                      <p:cBhvr additive="base">
                                        <p:cTn id="21" dur="1000" fill="hold"/>
                                        <p:tgtEl>
                                          <p:spTgt spid="12291">
                                            <p:txEl>
                                              <p:pRg st="3" end="3"/>
                                            </p:txEl>
                                          </p:spTgt>
                                        </p:tgtEl>
                                        <p:attrNameLst>
                                          <p:attrName>ppt_y</p:attrName>
                                        </p:attrNameLst>
                                      </p:cBhvr>
                                      <p:tavLst>
                                        <p:tav tm="0">
                                          <p:val>
                                            <p:strVal val="0-#ppt_h/2"/>
                                          </p:val>
                                        </p:tav>
                                        <p:tav tm="100000">
                                          <p:val>
                                            <p:strVal val="#ppt_y"/>
                                          </p:val>
                                        </p:tav>
                                      </p:tavLst>
                                    </p:anim>
                                  </p:childTnLst>
                                </p:cTn>
                              </p:par>
                            </p:childTnLst>
                          </p:cTn>
                        </p:par>
                        <p:par>
                          <p:cTn id="22" fill="hold" nodeType="afterGroup">
                            <p:stCondLst>
                              <p:cond delay="5000"/>
                            </p:stCondLst>
                            <p:childTnLst>
                              <p:par>
                                <p:cTn id="23" presetID="2" presetClass="entr" presetSubtype="3" fill="hold" nodeType="afterEffect">
                                  <p:stCondLst>
                                    <p:cond delay="0"/>
                                  </p:stCondLst>
                                  <p:childTnLst>
                                    <p:set>
                                      <p:cBhvr>
                                        <p:cTn id="24" dur="1" fill="hold">
                                          <p:stCondLst>
                                            <p:cond delay="0"/>
                                          </p:stCondLst>
                                        </p:cTn>
                                        <p:tgtEl>
                                          <p:spTgt spid="12291">
                                            <p:txEl>
                                              <p:pRg st="4" end="4"/>
                                            </p:txEl>
                                          </p:spTgt>
                                        </p:tgtEl>
                                        <p:attrNameLst>
                                          <p:attrName>style.visibility</p:attrName>
                                        </p:attrNameLst>
                                      </p:cBhvr>
                                      <p:to>
                                        <p:strVal val="visible"/>
                                      </p:to>
                                    </p:set>
                                    <p:anim calcmode="lin" valueType="num">
                                      <p:cBhvr additive="base">
                                        <p:cTn id="25" dur="1000" fill="hold"/>
                                        <p:tgtEl>
                                          <p:spTgt spid="12291">
                                            <p:txEl>
                                              <p:pRg st="4" end="4"/>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12291">
                                            <p:txEl>
                                              <p:pRg st="4" end="4"/>
                                            </p:txEl>
                                          </p:spTgt>
                                        </p:tgtEl>
                                        <p:attrNameLst>
                                          <p:attrName>ppt_y</p:attrName>
                                        </p:attrNameLst>
                                      </p:cBhvr>
                                      <p:tavLst>
                                        <p:tav tm="0">
                                          <p:val>
                                            <p:strVal val="0-#ppt_h/2"/>
                                          </p:val>
                                        </p:tav>
                                        <p:tav tm="100000">
                                          <p:val>
                                            <p:strVal val="#ppt_y"/>
                                          </p:val>
                                        </p:tav>
                                      </p:tavLst>
                                    </p:anim>
                                  </p:childTnLst>
                                </p:cTn>
                              </p:par>
                            </p:childTnLst>
                          </p:cTn>
                        </p:par>
                        <p:par>
                          <p:cTn id="27" fill="hold" nodeType="afterGroup">
                            <p:stCondLst>
                              <p:cond delay="6000"/>
                            </p:stCondLst>
                            <p:childTnLst>
                              <p:par>
                                <p:cTn id="28" presetID="2" presetClass="entr" presetSubtype="3" fill="hold" nodeType="afterEffect">
                                  <p:stCondLst>
                                    <p:cond delay="0"/>
                                  </p:stCondLst>
                                  <p:childTnLst>
                                    <p:set>
                                      <p:cBhvr>
                                        <p:cTn id="29" dur="1" fill="hold">
                                          <p:stCondLst>
                                            <p:cond delay="0"/>
                                          </p:stCondLst>
                                        </p:cTn>
                                        <p:tgtEl>
                                          <p:spTgt spid="12291">
                                            <p:txEl>
                                              <p:pRg st="5" end="5"/>
                                            </p:txEl>
                                          </p:spTgt>
                                        </p:tgtEl>
                                        <p:attrNameLst>
                                          <p:attrName>style.visibility</p:attrName>
                                        </p:attrNameLst>
                                      </p:cBhvr>
                                      <p:to>
                                        <p:strVal val="visible"/>
                                      </p:to>
                                    </p:set>
                                    <p:anim calcmode="lin" valueType="num">
                                      <p:cBhvr additive="base">
                                        <p:cTn id="30" dur="1000" fill="hold"/>
                                        <p:tgtEl>
                                          <p:spTgt spid="12291">
                                            <p:txEl>
                                              <p:pRg st="5" end="5"/>
                                            </p:txEl>
                                          </p:spTgt>
                                        </p:tgtEl>
                                        <p:attrNameLst>
                                          <p:attrName>ppt_x</p:attrName>
                                        </p:attrNameLst>
                                      </p:cBhvr>
                                      <p:tavLst>
                                        <p:tav tm="0">
                                          <p:val>
                                            <p:strVal val="1+#ppt_w/2"/>
                                          </p:val>
                                        </p:tav>
                                        <p:tav tm="100000">
                                          <p:val>
                                            <p:strVal val="#ppt_x"/>
                                          </p:val>
                                        </p:tav>
                                      </p:tavLst>
                                    </p:anim>
                                    <p:anim calcmode="lin" valueType="num">
                                      <p:cBhvr additive="base">
                                        <p:cTn id="31" dur="1000" fill="hold"/>
                                        <p:tgtEl>
                                          <p:spTgt spid="12291">
                                            <p:txEl>
                                              <p:pRg st="5" end="5"/>
                                            </p:txEl>
                                          </p:spTgt>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7000"/>
                            </p:stCondLst>
                            <p:childTnLst>
                              <p:par>
                                <p:cTn id="33" presetID="2" presetClass="entr" presetSubtype="3" fill="hold" nodeType="afterEffect">
                                  <p:stCondLst>
                                    <p:cond delay="0"/>
                                  </p:stCondLst>
                                  <p:childTnLst>
                                    <p:set>
                                      <p:cBhvr>
                                        <p:cTn id="34" dur="1" fill="hold">
                                          <p:stCondLst>
                                            <p:cond delay="0"/>
                                          </p:stCondLst>
                                        </p:cTn>
                                        <p:tgtEl>
                                          <p:spTgt spid="12291">
                                            <p:txEl>
                                              <p:pRg st="6" end="6"/>
                                            </p:txEl>
                                          </p:spTgt>
                                        </p:tgtEl>
                                        <p:attrNameLst>
                                          <p:attrName>style.visibility</p:attrName>
                                        </p:attrNameLst>
                                      </p:cBhvr>
                                      <p:to>
                                        <p:strVal val="visible"/>
                                      </p:to>
                                    </p:set>
                                    <p:anim calcmode="lin" valueType="num">
                                      <p:cBhvr additive="base">
                                        <p:cTn id="35" dur="1000" fill="hold"/>
                                        <p:tgtEl>
                                          <p:spTgt spid="12291">
                                            <p:txEl>
                                              <p:pRg st="6" end="6"/>
                                            </p:txEl>
                                          </p:spTgt>
                                        </p:tgtEl>
                                        <p:attrNameLst>
                                          <p:attrName>ppt_x</p:attrName>
                                        </p:attrNameLst>
                                      </p:cBhvr>
                                      <p:tavLst>
                                        <p:tav tm="0">
                                          <p:val>
                                            <p:strVal val="1+#ppt_w/2"/>
                                          </p:val>
                                        </p:tav>
                                        <p:tav tm="100000">
                                          <p:val>
                                            <p:strVal val="#ppt_x"/>
                                          </p:val>
                                        </p:tav>
                                      </p:tavLst>
                                    </p:anim>
                                    <p:anim calcmode="lin" valueType="num">
                                      <p:cBhvr additive="base">
                                        <p:cTn id="36" dur="1000" fill="hold"/>
                                        <p:tgtEl>
                                          <p:spTgt spid="12291">
                                            <p:txEl>
                                              <p:pRg st="6" end="6"/>
                                            </p:txEl>
                                          </p:spTgt>
                                        </p:tgtEl>
                                        <p:attrNameLst>
                                          <p:attrName>ppt_y</p:attrName>
                                        </p:attrNameLst>
                                      </p:cBhvr>
                                      <p:tavLst>
                                        <p:tav tm="0">
                                          <p:val>
                                            <p:strVal val="0-#ppt_h/2"/>
                                          </p:val>
                                        </p:tav>
                                        <p:tav tm="100000">
                                          <p:val>
                                            <p:strVal val="#ppt_y"/>
                                          </p:val>
                                        </p:tav>
                                      </p:tavLst>
                                    </p:anim>
                                  </p:childTnLst>
                                </p:cTn>
                              </p:par>
                            </p:childTnLst>
                          </p:cTn>
                        </p:par>
                        <p:par>
                          <p:cTn id="37" fill="hold" nodeType="afterGroup">
                            <p:stCondLst>
                              <p:cond delay="8000"/>
                            </p:stCondLst>
                            <p:childTnLst>
                              <p:par>
                                <p:cTn id="38" presetID="2" presetClass="entr" presetSubtype="3" fill="hold" nodeType="afterEffect">
                                  <p:stCondLst>
                                    <p:cond delay="0"/>
                                  </p:stCondLst>
                                  <p:childTnLst>
                                    <p:set>
                                      <p:cBhvr>
                                        <p:cTn id="39" dur="1" fill="hold">
                                          <p:stCondLst>
                                            <p:cond delay="0"/>
                                          </p:stCondLst>
                                        </p:cTn>
                                        <p:tgtEl>
                                          <p:spTgt spid="12291">
                                            <p:txEl>
                                              <p:pRg st="7" end="7"/>
                                            </p:txEl>
                                          </p:spTgt>
                                        </p:tgtEl>
                                        <p:attrNameLst>
                                          <p:attrName>style.visibility</p:attrName>
                                        </p:attrNameLst>
                                      </p:cBhvr>
                                      <p:to>
                                        <p:strVal val="visible"/>
                                      </p:to>
                                    </p:set>
                                    <p:anim calcmode="lin" valueType="num">
                                      <p:cBhvr additive="base">
                                        <p:cTn id="40" dur="1000" fill="hold"/>
                                        <p:tgtEl>
                                          <p:spTgt spid="12291">
                                            <p:txEl>
                                              <p:pRg st="7" end="7"/>
                                            </p:txEl>
                                          </p:spTgt>
                                        </p:tgtEl>
                                        <p:attrNameLst>
                                          <p:attrName>ppt_x</p:attrName>
                                        </p:attrNameLst>
                                      </p:cBhvr>
                                      <p:tavLst>
                                        <p:tav tm="0">
                                          <p:val>
                                            <p:strVal val="1+#ppt_w/2"/>
                                          </p:val>
                                        </p:tav>
                                        <p:tav tm="100000">
                                          <p:val>
                                            <p:strVal val="#ppt_x"/>
                                          </p:val>
                                        </p:tav>
                                      </p:tavLst>
                                    </p:anim>
                                    <p:anim calcmode="lin" valueType="num">
                                      <p:cBhvr additive="base">
                                        <p:cTn id="41" dur="1000" fill="hold"/>
                                        <p:tgtEl>
                                          <p:spTgt spid="12291">
                                            <p:txEl>
                                              <p:pRg st="7" end="7"/>
                                            </p:txEl>
                                          </p:spTgt>
                                        </p:tgtEl>
                                        <p:attrNameLst>
                                          <p:attrName>ppt_y</p:attrName>
                                        </p:attrNameLst>
                                      </p:cBhvr>
                                      <p:tavLst>
                                        <p:tav tm="0">
                                          <p:val>
                                            <p:strVal val="0-#ppt_h/2"/>
                                          </p:val>
                                        </p:tav>
                                        <p:tav tm="100000">
                                          <p:val>
                                            <p:strVal val="#ppt_y"/>
                                          </p:val>
                                        </p:tav>
                                      </p:tavLst>
                                    </p:anim>
                                  </p:childTnLst>
                                </p:cTn>
                              </p:par>
                            </p:childTnLst>
                          </p:cTn>
                        </p:par>
                        <p:par>
                          <p:cTn id="42" fill="hold" nodeType="afterGroup">
                            <p:stCondLst>
                              <p:cond delay="9000"/>
                            </p:stCondLst>
                            <p:childTnLst>
                              <p:par>
                                <p:cTn id="43" presetID="2" presetClass="entr" presetSubtype="3" fill="hold" nodeType="afterEffect">
                                  <p:stCondLst>
                                    <p:cond delay="0"/>
                                  </p:stCondLst>
                                  <p:childTnLst>
                                    <p:set>
                                      <p:cBhvr>
                                        <p:cTn id="44" dur="1" fill="hold">
                                          <p:stCondLst>
                                            <p:cond delay="0"/>
                                          </p:stCondLst>
                                        </p:cTn>
                                        <p:tgtEl>
                                          <p:spTgt spid="12291">
                                            <p:txEl>
                                              <p:pRg st="8" end="8"/>
                                            </p:txEl>
                                          </p:spTgt>
                                        </p:tgtEl>
                                        <p:attrNameLst>
                                          <p:attrName>style.visibility</p:attrName>
                                        </p:attrNameLst>
                                      </p:cBhvr>
                                      <p:to>
                                        <p:strVal val="visible"/>
                                      </p:to>
                                    </p:set>
                                    <p:anim calcmode="lin" valueType="num">
                                      <p:cBhvr additive="base">
                                        <p:cTn id="45" dur="1000" fill="hold"/>
                                        <p:tgtEl>
                                          <p:spTgt spid="12291">
                                            <p:txEl>
                                              <p:pRg st="8" end="8"/>
                                            </p:txEl>
                                          </p:spTgt>
                                        </p:tgtEl>
                                        <p:attrNameLst>
                                          <p:attrName>ppt_x</p:attrName>
                                        </p:attrNameLst>
                                      </p:cBhvr>
                                      <p:tavLst>
                                        <p:tav tm="0">
                                          <p:val>
                                            <p:strVal val="1+#ppt_w/2"/>
                                          </p:val>
                                        </p:tav>
                                        <p:tav tm="100000">
                                          <p:val>
                                            <p:strVal val="#ppt_x"/>
                                          </p:val>
                                        </p:tav>
                                      </p:tavLst>
                                    </p:anim>
                                    <p:anim calcmode="lin" valueType="num">
                                      <p:cBhvr additive="base">
                                        <p:cTn id="46" dur="1000" fill="hold"/>
                                        <p:tgtEl>
                                          <p:spTgt spid="12291">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AU" altLang="en-US" sz="4800" b="1" smtClean="0"/>
              <a:t>Creating</a:t>
            </a:r>
            <a:endParaRPr lang="en-AU" altLang="en-US" smtClean="0"/>
          </a:p>
        </p:txBody>
      </p:sp>
      <p:sp>
        <p:nvSpPr>
          <p:cNvPr id="13315" name="Rectangle 3"/>
          <p:cNvSpPr>
            <a:spLocks noGrp="1" noChangeArrowheads="1"/>
          </p:cNvSpPr>
          <p:nvPr>
            <p:ph type="body" idx="1"/>
          </p:nvPr>
        </p:nvSpPr>
        <p:spPr>
          <a:xfrm>
            <a:off x="381000" y="1546225"/>
            <a:ext cx="8382000" cy="4525963"/>
          </a:xfrm>
        </p:spPr>
        <p:txBody>
          <a:bodyPr/>
          <a:lstStyle/>
          <a:p>
            <a:pPr eaLnBrk="1" hangingPunct="1">
              <a:lnSpc>
                <a:spcPct val="90000"/>
              </a:lnSpc>
              <a:buFontTx/>
              <a:buNone/>
            </a:pPr>
            <a:r>
              <a:rPr lang="en-US" altLang="en-US" sz="3000" smtClean="0"/>
              <a:t>The learner creates new ideas and information using what has been previously learned.</a:t>
            </a:r>
            <a:endParaRPr lang="en-AU" altLang="en-US" sz="3000" smtClean="0"/>
          </a:p>
          <a:p>
            <a:pPr lvl="1" eaLnBrk="1" hangingPunct="1">
              <a:lnSpc>
                <a:spcPct val="90000"/>
              </a:lnSpc>
            </a:pPr>
            <a:r>
              <a:rPr lang="en-AU" altLang="en-US" sz="2200" smtClean="0"/>
              <a:t>Designing</a:t>
            </a:r>
          </a:p>
          <a:p>
            <a:pPr lvl="1" eaLnBrk="1" hangingPunct="1">
              <a:lnSpc>
                <a:spcPct val="90000"/>
              </a:lnSpc>
            </a:pPr>
            <a:r>
              <a:rPr lang="en-AU" altLang="en-US" sz="2200" smtClean="0"/>
              <a:t>Constructing</a:t>
            </a:r>
          </a:p>
          <a:p>
            <a:pPr lvl="1" eaLnBrk="1" hangingPunct="1">
              <a:lnSpc>
                <a:spcPct val="90000"/>
              </a:lnSpc>
            </a:pPr>
            <a:r>
              <a:rPr lang="en-AU" altLang="en-US" sz="2200" smtClean="0"/>
              <a:t>Planning</a:t>
            </a:r>
          </a:p>
          <a:p>
            <a:pPr lvl="1" eaLnBrk="1" hangingPunct="1">
              <a:lnSpc>
                <a:spcPct val="90000"/>
              </a:lnSpc>
            </a:pPr>
            <a:r>
              <a:rPr lang="en-AU" altLang="en-US" sz="2200" smtClean="0"/>
              <a:t>Producing</a:t>
            </a:r>
          </a:p>
          <a:p>
            <a:pPr lvl="1" eaLnBrk="1" hangingPunct="1">
              <a:lnSpc>
                <a:spcPct val="90000"/>
              </a:lnSpc>
            </a:pPr>
            <a:r>
              <a:rPr lang="en-AU" altLang="en-US" sz="2200" smtClean="0"/>
              <a:t>Inventing</a:t>
            </a:r>
          </a:p>
          <a:p>
            <a:pPr lvl="1" eaLnBrk="1" hangingPunct="1">
              <a:lnSpc>
                <a:spcPct val="90000"/>
              </a:lnSpc>
            </a:pPr>
            <a:r>
              <a:rPr lang="en-AU" altLang="en-US" sz="2200" smtClean="0"/>
              <a:t>Devising</a:t>
            </a:r>
          </a:p>
          <a:p>
            <a:pPr lvl="1" eaLnBrk="1" hangingPunct="1">
              <a:lnSpc>
                <a:spcPct val="90000"/>
              </a:lnSpc>
            </a:pPr>
            <a:r>
              <a:rPr lang="en-AU" altLang="en-US" sz="2200" smtClean="0"/>
              <a:t>Making</a:t>
            </a:r>
          </a:p>
          <a:p>
            <a:pPr eaLnBrk="1" hangingPunct="1">
              <a:lnSpc>
                <a:spcPct val="90000"/>
              </a:lnSpc>
              <a:buFontTx/>
              <a:buNone/>
            </a:pPr>
            <a:r>
              <a:rPr lang="en-AU" altLang="en-US" sz="3000" smtClean="0"/>
              <a:t> Can you generate new products, ideas, or ways of viewing things?</a:t>
            </a:r>
          </a:p>
        </p:txBody>
      </p:sp>
    </p:spTree>
    <p:extLst>
      <p:ext uri="{BB962C8B-B14F-4D97-AF65-F5344CB8AC3E}">
        <p14:creationId xmlns:p14="http://schemas.microsoft.com/office/powerpoint/2010/main" val="325319043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afterEffect">
                                  <p:stCondLst>
                                    <p:cond delay="0"/>
                                  </p:stCondLst>
                                  <p:childTnLst>
                                    <p:animRot by="21600000">
                                      <p:cBhvr>
                                        <p:cTn id="6" dur="2000" fill="hold"/>
                                        <p:tgtEl>
                                          <p:spTgt spid="13314"/>
                                        </p:tgtEl>
                                        <p:attrNameLst>
                                          <p:attrName>r</p:attrName>
                                        </p:attrNameLst>
                                      </p:cBhvr>
                                    </p:animRot>
                                  </p:childTnLst>
                                </p:cTn>
                              </p:par>
                            </p:childTnLst>
                          </p:cTn>
                        </p:par>
                        <p:par>
                          <p:cTn id="7" fill="hold" nodeType="afterGroup">
                            <p:stCondLst>
                              <p:cond delay="2000"/>
                            </p:stCondLst>
                            <p:childTnLst>
                              <p:par>
                                <p:cTn id="8" presetID="2" presetClass="entr" presetSubtype="9" fill="hold" nodeType="afterEffect">
                                  <p:stCondLst>
                                    <p:cond delay="0"/>
                                  </p:stCondLst>
                                  <p:childTnLst>
                                    <p:set>
                                      <p:cBhvr>
                                        <p:cTn id="9" dur="1" fill="hold">
                                          <p:stCondLst>
                                            <p:cond delay="0"/>
                                          </p:stCondLst>
                                        </p:cTn>
                                        <p:tgtEl>
                                          <p:spTgt spid="13315">
                                            <p:txEl>
                                              <p:pRg st="1" end="1"/>
                                            </p:txEl>
                                          </p:spTgt>
                                        </p:tgtEl>
                                        <p:attrNameLst>
                                          <p:attrName>style.visibility</p:attrName>
                                        </p:attrNameLst>
                                      </p:cBhvr>
                                      <p:to>
                                        <p:strVal val="visible"/>
                                      </p:to>
                                    </p:set>
                                    <p:anim calcmode="lin" valueType="num">
                                      <p:cBhvr additive="base">
                                        <p:cTn id="10" dur="1000" fill="hold"/>
                                        <p:tgtEl>
                                          <p:spTgt spid="13315">
                                            <p:txEl>
                                              <p:pRg st="1" end="1"/>
                                            </p:txEl>
                                          </p:spTgt>
                                        </p:tgtEl>
                                        <p:attrNameLst>
                                          <p:attrName>ppt_x</p:attrName>
                                        </p:attrNameLst>
                                      </p:cBhvr>
                                      <p:tavLst>
                                        <p:tav tm="0">
                                          <p:val>
                                            <p:strVal val="0-#ppt_w/2"/>
                                          </p:val>
                                        </p:tav>
                                        <p:tav tm="100000">
                                          <p:val>
                                            <p:strVal val="#ppt_x"/>
                                          </p:val>
                                        </p:tav>
                                      </p:tavLst>
                                    </p:anim>
                                    <p:anim calcmode="lin" valueType="num">
                                      <p:cBhvr additive="base">
                                        <p:cTn id="11" dur="1000" fill="hold"/>
                                        <p:tgtEl>
                                          <p:spTgt spid="13315">
                                            <p:txEl>
                                              <p:pRg st="1" end="1"/>
                                            </p:txEl>
                                          </p:spTgt>
                                        </p:tgtEl>
                                        <p:attrNameLst>
                                          <p:attrName>ppt_y</p:attrName>
                                        </p:attrNameLst>
                                      </p:cBhvr>
                                      <p:tavLst>
                                        <p:tav tm="0">
                                          <p:val>
                                            <p:strVal val="0-#ppt_h/2"/>
                                          </p:val>
                                        </p:tav>
                                        <p:tav tm="100000">
                                          <p:val>
                                            <p:strVal val="#ppt_y"/>
                                          </p:val>
                                        </p:tav>
                                      </p:tavLst>
                                    </p:anim>
                                  </p:childTnLst>
                                </p:cTn>
                              </p:par>
                            </p:childTnLst>
                          </p:cTn>
                        </p:par>
                        <p:par>
                          <p:cTn id="12" fill="hold" nodeType="afterGroup">
                            <p:stCondLst>
                              <p:cond delay="3000"/>
                            </p:stCondLst>
                            <p:childTnLst>
                              <p:par>
                                <p:cTn id="13" presetID="2" presetClass="entr" presetSubtype="9" fill="hold" nodeType="after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anim calcmode="lin" valueType="num">
                                      <p:cBhvr additive="base">
                                        <p:cTn id="15" dur="1000" fill="hold"/>
                                        <p:tgtEl>
                                          <p:spTgt spid="13315">
                                            <p:txEl>
                                              <p:pRg st="2" end="2"/>
                                            </p:tx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13315">
                                            <p:txEl>
                                              <p:pRg st="2" end="2"/>
                                            </p:txEl>
                                          </p:spTgt>
                                        </p:tgtEl>
                                        <p:attrNameLst>
                                          <p:attrName>ppt_y</p:attrName>
                                        </p:attrNameLst>
                                      </p:cBhvr>
                                      <p:tavLst>
                                        <p:tav tm="0">
                                          <p:val>
                                            <p:strVal val="0-#ppt_h/2"/>
                                          </p:val>
                                        </p:tav>
                                        <p:tav tm="100000">
                                          <p:val>
                                            <p:strVal val="#ppt_y"/>
                                          </p:val>
                                        </p:tav>
                                      </p:tavLst>
                                    </p:anim>
                                  </p:childTnLst>
                                </p:cTn>
                              </p:par>
                            </p:childTnLst>
                          </p:cTn>
                        </p:par>
                        <p:par>
                          <p:cTn id="17" fill="hold" nodeType="afterGroup">
                            <p:stCondLst>
                              <p:cond delay="4000"/>
                            </p:stCondLst>
                            <p:childTnLst>
                              <p:par>
                                <p:cTn id="18" presetID="2" presetClass="entr" presetSubtype="9" fill="hold" nodeType="afterEffect">
                                  <p:stCondLst>
                                    <p:cond delay="0"/>
                                  </p:stCondLst>
                                  <p:childTnLst>
                                    <p:set>
                                      <p:cBhvr>
                                        <p:cTn id="19" dur="1" fill="hold">
                                          <p:stCondLst>
                                            <p:cond delay="0"/>
                                          </p:stCondLst>
                                        </p:cTn>
                                        <p:tgtEl>
                                          <p:spTgt spid="13315">
                                            <p:txEl>
                                              <p:pRg st="3" end="3"/>
                                            </p:txEl>
                                          </p:spTgt>
                                        </p:tgtEl>
                                        <p:attrNameLst>
                                          <p:attrName>style.visibility</p:attrName>
                                        </p:attrNameLst>
                                      </p:cBhvr>
                                      <p:to>
                                        <p:strVal val="visible"/>
                                      </p:to>
                                    </p:set>
                                    <p:anim calcmode="lin" valueType="num">
                                      <p:cBhvr additive="base">
                                        <p:cTn id="20" dur="1000" fill="hold"/>
                                        <p:tgtEl>
                                          <p:spTgt spid="13315">
                                            <p:txEl>
                                              <p:pRg st="3" end="3"/>
                                            </p:txEl>
                                          </p:spTgt>
                                        </p:tgtEl>
                                        <p:attrNameLst>
                                          <p:attrName>ppt_x</p:attrName>
                                        </p:attrNameLst>
                                      </p:cBhvr>
                                      <p:tavLst>
                                        <p:tav tm="0">
                                          <p:val>
                                            <p:strVal val="0-#ppt_w/2"/>
                                          </p:val>
                                        </p:tav>
                                        <p:tav tm="100000">
                                          <p:val>
                                            <p:strVal val="#ppt_x"/>
                                          </p:val>
                                        </p:tav>
                                      </p:tavLst>
                                    </p:anim>
                                    <p:anim calcmode="lin" valueType="num">
                                      <p:cBhvr additive="base">
                                        <p:cTn id="21" dur="1000" fill="hold"/>
                                        <p:tgtEl>
                                          <p:spTgt spid="13315">
                                            <p:txEl>
                                              <p:pRg st="3" end="3"/>
                                            </p:txEl>
                                          </p:spTgt>
                                        </p:tgtEl>
                                        <p:attrNameLst>
                                          <p:attrName>ppt_y</p:attrName>
                                        </p:attrNameLst>
                                      </p:cBhvr>
                                      <p:tavLst>
                                        <p:tav tm="0">
                                          <p:val>
                                            <p:strVal val="0-#ppt_h/2"/>
                                          </p:val>
                                        </p:tav>
                                        <p:tav tm="100000">
                                          <p:val>
                                            <p:strVal val="#ppt_y"/>
                                          </p:val>
                                        </p:tav>
                                      </p:tavLst>
                                    </p:anim>
                                  </p:childTnLst>
                                </p:cTn>
                              </p:par>
                            </p:childTnLst>
                          </p:cTn>
                        </p:par>
                        <p:par>
                          <p:cTn id="22" fill="hold" nodeType="afterGroup">
                            <p:stCondLst>
                              <p:cond delay="5000"/>
                            </p:stCondLst>
                            <p:childTnLst>
                              <p:par>
                                <p:cTn id="23" presetID="2" presetClass="entr" presetSubtype="9" fill="hold" nodeType="afterEffect">
                                  <p:stCondLst>
                                    <p:cond delay="0"/>
                                  </p:stCondLst>
                                  <p:childTnLst>
                                    <p:set>
                                      <p:cBhvr>
                                        <p:cTn id="24" dur="1" fill="hold">
                                          <p:stCondLst>
                                            <p:cond delay="0"/>
                                          </p:stCondLst>
                                        </p:cTn>
                                        <p:tgtEl>
                                          <p:spTgt spid="13315">
                                            <p:txEl>
                                              <p:pRg st="4" end="4"/>
                                            </p:txEl>
                                          </p:spTgt>
                                        </p:tgtEl>
                                        <p:attrNameLst>
                                          <p:attrName>style.visibility</p:attrName>
                                        </p:attrNameLst>
                                      </p:cBhvr>
                                      <p:to>
                                        <p:strVal val="visible"/>
                                      </p:to>
                                    </p:set>
                                    <p:anim calcmode="lin" valueType="num">
                                      <p:cBhvr additive="base">
                                        <p:cTn id="25" dur="1000" fill="hold"/>
                                        <p:tgtEl>
                                          <p:spTgt spid="13315">
                                            <p:txEl>
                                              <p:pRg st="4" end="4"/>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13315">
                                            <p:txEl>
                                              <p:pRg st="4" end="4"/>
                                            </p:txEl>
                                          </p:spTgt>
                                        </p:tgtEl>
                                        <p:attrNameLst>
                                          <p:attrName>ppt_y</p:attrName>
                                        </p:attrNameLst>
                                      </p:cBhvr>
                                      <p:tavLst>
                                        <p:tav tm="0">
                                          <p:val>
                                            <p:strVal val="0-#ppt_h/2"/>
                                          </p:val>
                                        </p:tav>
                                        <p:tav tm="100000">
                                          <p:val>
                                            <p:strVal val="#ppt_y"/>
                                          </p:val>
                                        </p:tav>
                                      </p:tavLst>
                                    </p:anim>
                                  </p:childTnLst>
                                </p:cTn>
                              </p:par>
                            </p:childTnLst>
                          </p:cTn>
                        </p:par>
                        <p:par>
                          <p:cTn id="27" fill="hold" nodeType="afterGroup">
                            <p:stCondLst>
                              <p:cond delay="6000"/>
                            </p:stCondLst>
                            <p:childTnLst>
                              <p:par>
                                <p:cTn id="28" presetID="2" presetClass="entr" presetSubtype="9" fill="hold" nodeType="afterEffect">
                                  <p:stCondLst>
                                    <p:cond delay="0"/>
                                  </p:stCondLst>
                                  <p:childTnLst>
                                    <p:set>
                                      <p:cBhvr>
                                        <p:cTn id="29" dur="1" fill="hold">
                                          <p:stCondLst>
                                            <p:cond delay="0"/>
                                          </p:stCondLst>
                                        </p:cTn>
                                        <p:tgtEl>
                                          <p:spTgt spid="13315">
                                            <p:txEl>
                                              <p:pRg st="5" end="5"/>
                                            </p:txEl>
                                          </p:spTgt>
                                        </p:tgtEl>
                                        <p:attrNameLst>
                                          <p:attrName>style.visibility</p:attrName>
                                        </p:attrNameLst>
                                      </p:cBhvr>
                                      <p:to>
                                        <p:strVal val="visible"/>
                                      </p:to>
                                    </p:set>
                                    <p:anim calcmode="lin" valueType="num">
                                      <p:cBhvr additive="base">
                                        <p:cTn id="30" dur="1000" fill="hold"/>
                                        <p:tgtEl>
                                          <p:spTgt spid="13315">
                                            <p:txEl>
                                              <p:pRg st="5" end="5"/>
                                            </p:txEl>
                                          </p:spTgt>
                                        </p:tgtEl>
                                        <p:attrNameLst>
                                          <p:attrName>ppt_x</p:attrName>
                                        </p:attrNameLst>
                                      </p:cBhvr>
                                      <p:tavLst>
                                        <p:tav tm="0">
                                          <p:val>
                                            <p:strVal val="0-#ppt_w/2"/>
                                          </p:val>
                                        </p:tav>
                                        <p:tav tm="100000">
                                          <p:val>
                                            <p:strVal val="#ppt_x"/>
                                          </p:val>
                                        </p:tav>
                                      </p:tavLst>
                                    </p:anim>
                                    <p:anim calcmode="lin" valueType="num">
                                      <p:cBhvr additive="base">
                                        <p:cTn id="31" dur="1000" fill="hold"/>
                                        <p:tgtEl>
                                          <p:spTgt spid="13315">
                                            <p:txEl>
                                              <p:pRg st="5" end="5"/>
                                            </p:txEl>
                                          </p:spTgt>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7000"/>
                            </p:stCondLst>
                            <p:childTnLst>
                              <p:par>
                                <p:cTn id="33" presetID="2" presetClass="entr" presetSubtype="9" fill="hold" nodeType="afterEffect">
                                  <p:stCondLst>
                                    <p:cond delay="0"/>
                                  </p:stCondLst>
                                  <p:childTnLst>
                                    <p:set>
                                      <p:cBhvr>
                                        <p:cTn id="34" dur="1" fill="hold">
                                          <p:stCondLst>
                                            <p:cond delay="0"/>
                                          </p:stCondLst>
                                        </p:cTn>
                                        <p:tgtEl>
                                          <p:spTgt spid="13315">
                                            <p:txEl>
                                              <p:pRg st="6" end="6"/>
                                            </p:txEl>
                                          </p:spTgt>
                                        </p:tgtEl>
                                        <p:attrNameLst>
                                          <p:attrName>style.visibility</p:attrName>
                                        </p:attrNameLst>
                                      </p:cBhvr>
                                      <p:to>
                                        <p:strVal val="visible"/>
                                      </p:to>
                                    </p:set>
                                    <p:anim calcmode="lin" valueType="num">
                                      <p:cBhvr additive="base">
                                        <p:cTn id="35" dur="1000" fill="hold"/>
                                        <p:tgtEl>
                                          <p:spTgt spid="13315">
                                            <p:txEl>
                                              <p:pRg st="6" end="6"/>
                                            </p:txEl>
                                          </p:spTgt>
                                        </p:tgtEl>
                                        <p:attrNameLst>
                                          <p:attrName>ppt_x</p:attrName>
                                        </p:attrNameLst>
                                      </p:cBhvr>
                                      <p:tavLst>
                                        <p:tav tm="0">
                                          <p:val>
                                            <p:strVal val="0-#ppt_w/2"/>
                                          </p:val>
                                        </p:tav>
                                        <p:tav tm="100000">
                                          <p:val>
                                            <p:strVal val="#ppt_x"/>
                                          </p:val>
                                        </p:tav>
                                      </p:tavLst>
                                    </p:anim>
                                    <p:anim calcmode="lin" valueType="num">
                                      <p:cBhvr additive="base">
                                        <p:cTn id="36" dur="1000" fill="hold"/>
                                        <p:tgtEl>
                                          <p:spTgt spid="13315">
                                            <p:txEl>
                                              <p:pRg st="6" end="6"/>
                                            </p:txEl>
                                          </p:spTgt>
                                        </p:tgtEl>
                                        <p:attrNameLst>
                                          <p:attrName>ppt_y</p:attrName>
                                        </p:attrNameLst>
                                      </p:cBhvr>
                                      <p:tavLst>
                                        <p:tav tm="0">
                                          <p:val>
                                            <p:strVal val="0-#ppt_h/2"/>
                                          </p:val>
                                        </p:tav>
                                        <p:tav tm="100000">
                                          <p:val>
                                            <p:strVal val="#ppt_y"/>
                                          </p:val>
                                        </p:tav>
                                      </p:tavLst>
                                    </p:anim>
                                  </p:childTnLst>
                                </p:cTn>
                              </p:par>
                            </p:childTnLst>
                          </p:cTn>
                        </p:par>
                        <p:par>
                          <p:cTn id="37" fill="hold" nodeType="afterGroup">
                            <p:stCondLst>
                              <p:cond delay="8000"/>
                            </p:stCondLst>
                            <p:childTnLst>
                              <p:par>
                                <p:cTn id="38" presetID="2" presetClass="entr" presetSubtype="9" fill="hold" nodeType="afterEffect">
                                  <p:stCondLst>
                                    <p:cond delay="0"/>
                                  </p:stCondLst>
                                  <p:childTnLst>
                                    <p:set>
                                      <p:cBhvr>
                                        <p:cTn id="39" dur="1" fill="hold">
                                          <p:stCondLst>
                                            <p:cond delay="0"/>
                                          </p:stCondLst>
                                        </p:cTn>
                                        <p:tgtEl>
                                          <p:spTgt spid="13315">
                                            <p:txEl>
                                              <p:pRg st="7" end="7"/>
                                            </p:txEl>
                                          </p:spTgt>
                                        </p:tgtEl>
                                        <p:attrNameLst>
                                          <p:attrName>style.visibility</p:attrName>
                                        </p:attrNameLst>
                                      </p:cBhvr>
                                      <p:to>
                                        <p:strVal val="visible"/>
                                      </p:to>
                                    </p:set>
                                    <p:anim calcmode="lin" valueType="num">
                                      <p:cBhvr additive="base">
                                        <p:cTn id="40" dur="1000" fill="hold"/>
                                        <p:tgtEl>
                                          <p:spTgt spid="13315">
                                            <p:txEl>
                                              <p:pRg st="7" end="7"/>
                                            </p:txEl>
                                          </p:spTgt>
                                        </p:tgtEl>
                                        <p:attrNameLst>
                                          <p:attrName>ppt_x</p:attrName>
                                        </p:attrNameLst>
                                      </p:cBhvr>
                                      <p:tavLst>
                                        <p:tav tm="0">
                                          <p:val>
                                            <p:strVal val="0-#ppt_w/2"/>
                                          </p:val>
                                        </p:tav>
                                        <p:tav tm="100000">
                                          <p:val>
                                            <p:strVal val="#ppt_x"/>
                                          </p:val>
                                        </p:tav>
                                      </p:tavLst>
                                    </p:anim>
                                    <p:anim calcmode="lin" valueType="num">
                                      <p:cBhvr additive="base">
                                        <p:cTn id="41" dur="1000" fill="hold"/>
                                        <p:tgtEl>
                                          <p:spTgt spid="13315">
                                            <p:txEl>
                                              <p:pRg st="7" end="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381000" y="26504"/>
            <a:ext cx="8229600" cy="1143000"/>
          </a:xfrm>
        </p:spPr>
        <p:txBody>
          <a:bodyPr/>
          <a:lstStyle/>
          <a:p>
            <a:pPr eaLnBrk="1" hangingPunct="1"/>
            <a:r>
              <a:rPr lang="en-US" altLang="en-US" b="1" dirty="0" smtClean="0"/>
              <a:t>Questioning</a:t>
            </a:r>
          </a:p>
        </p:txBody>
      </p:sp>
      <p:sp>
        <p:nvSpPr>
          <p:cNvPr id="38915" name="Content Placeholder 2"/>
          <p:cNvSpPr>
            <a:spLocks noGrp="1"/>
          </p:cNvSpPr>
          <p:nvPr>
            <p:ph idx="1"/>
          </p:nvPr>
        </p:nvSpPr>
        <p:spPr>
          <a:xfrm>
            <a:off x="228600" y="1143000"/>
            <a:ext cx="8686800" cy="5257800"/>
          </a:xfrm>
        </p:spPr>
        <p:txBody>
          <a:bodyPr>
            <a:noAutofit/>
          </a:bodyPr>
          <a:lstStyle/>
          <a:p>
            <a:r>
              <a:rPr lang="en-US" sz="2800" dirty="0" smtClean="0"/>
              <a:t>Instruction </a:t>
            </a:r>
            <a:r>
              <a:rPr lang="en-US" sz="2800" dirty="0"/>
              <a:t>which includes posing questions during lessons is more </a:t>
            </a:r>
            <a:r>
              <a:rPr lang="en-US" sz="2800" dirty="0" smtClean="0"/>
              <a:t>effective in </a:t>
            </a:r>
            <a:r>
              <a:rPr lang="en-US" sz="2800" dirty="0"/>
              <a:t>producing achievement gains than instruction carried out </a:t>
            </a:r>
            <a:r>
              <a:rPr lang="en-US" sz="2800" dirty="0" smtClean="0"/>
              <a:t>without questioning </a:t>
            </a:r>
            <a:r>
              <a:rPr lang="en-US" sz="2800" dirty="0"/>
              <a:t>students.</a:t>
            </a:r>
          </a:p>
          <a:p>
            <a:r>
              <a:rPr lang="en-US" sz="2800" dirty="0" smtClean="0"/>
              <a:t>Students </a:t>
            </a:r>
            <a:r>
              <a:rPr lang="en-US" sz="2800" dirty="0"/>
              <a:t>perform better on test items previously asked as </a:t>
            </a:r>
            <a:r>
              <a:rPr lang="en-US" sz="2800" dirty="0" smtClean="0"/>
              <a:t>recitation questions </a:t>
            </a:r>
            <a:r>
              <a:rPr lang="en-US" sz="2800" dirty="0"/>
              <a:t>than on items they have not been exposed to before.</a:t>
            </a:r>
          </a:p>
          <a:p>
            <a:r>
              <a:rPr lang="en-US" sz="2800" dirty="0" smtClean="0"/>
              <a:t>Oral </a:t>
            </a:r>
            <a:r>
              <a:rPr lang="en-US" sz="2800" dirty="0"/>
              <a:t>questions posed during </a:t>
            </a:r>
            <a:r>
              <a:rPr lang="en-US" sz="2800" dirty="0" smtClean="0"/>
              <a:t>class are </a:t>
            </a:r>
            <a:r>
              <a:rPr lang="en-US" sz="2800" dirty="0"/>
              <a:t>more effective </a:t>
            </a:r>
            <a:r>
              <a:rPr lang="en-US" sz="2800" dirty="0" smtClean="0"/>
              <a:t>in fostering </a:t>
            </a:r>
            <a:r>
              <a:rPr lang="en-US" sz="2800" dirty="0"/>
              <a:t>learning than are written questions.</a:t>
            </a:r>
          </a:p>
          <a:p>
            <a:r>
              <a:rPr lang="en-US" sz="2800" dirty="0" smtClean="0"/>
              <a:t>Questions </a:t>
            </a:r>
            <a:r>
              <a:rPr lang="en-US" sz="2800" dirty="0"/>
              <a:t>which focus student attention on salient elements in the </a:t>
            </a:r>
            <a:r>
              <a:rPr lang="en-US" sz="2800" dirty="0" smtClean="0"/>
              <a:t>lesson result </a:t>
            </a:r>
            <a:r>
              <a:rPr lang="en-US" sz="2800" dirty="0"/>
              <a:t>in better comprehension than questions which do not.</a:t>
            </a:r>
            <a:endParaRPr lang="en-US" altLang="en-US" sz="2800" dirty="0" smtClean="0"/>
          </a:p>
        </p:txBody>
      </p:sp>
    </p:spTree>
    <p:extLst>
      <p:ext uri="{BB962C8B-B14F-4D97-AF65-F5344CB8AC3E}">
        <p14:creationId xmlns:p14="http://schemas.microsoft.com/office/powerpoint/2010/main" val="26930067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b="1" smtClean="0"/>
              <a:t>Questions for Remembering</a:t>
            </a:r>
            <a:endParaRPr lang="en-AU" altLang="en-US" b="1" smtClean="0"/>
          </a:p>
        </p:txBody>
      </p:sp>
      <p:sp>
        <p:nvSpPr>
          <p:cNvPr id="41987" name="Rectangle 3"/>
          <p:cNvSpPr>
            <a:spLocks noGrp="1" noChangeArrowheads="1"/>
          </p:cNvSpPr>
          <p:nvPr>
            <p:ph type="body" idx="1"/>
          </p:nvPr>
        </p:nvSpPr>
        <p:spPr>
          <a:xfrm>
            <a:off x="381000" y="1219200"/>
            <a:ext cx="8229600" cy="5295900"/>
          </a:xfrm>
        </p:spPr>
        <p:txBody>
          <a:bodyPr/>
          <a:lstStyle/>
          <a:p>
            <a:pPr eaLnBrk="1" hangingPunct="1">
              <a:lnSpc>
                <a:spcPct val="90000"/>
              </a:lnSpc>
            </a:pPr>
            <a:r>
              <a:rPr lang="en-AU" altLang="en-US" dirty="0" smtClean="0"/>
              <a:t>What happened after...?</a:t>
            </a:r>
          </a:p>
          <a:p>
            <a:pPr eaLnBrk="1" hangingPunct="1">
              <a:lnSpc>
                <a:spcPct val="90000"/>
              </a:lnSpc>
            </a:pPr>
            <a:r>
              <a:rPr lang="en-AU" altLang="en-US" dirty="0" smtClean="0"/>
              <a:t>How many...?</a:t>
            </a:r>
          </a:p>
          <a:p>
            <a:pPr eaLnBrk="1" hangingPunct="1">
              <a:lnSpc>
                <a:spcPct val="90000"/>
              </a:lnSpc>
            </a:pPr>
            <a:r>
              <a:rPr lang="en-AU" altLang="en-US" dirty="0" smtClean="0"/>
              <a:t>What is...?</a:t>
            </a:r>
          </a:p>
          <a:p>
            <a:pPr eaLnBrk="1" hangingPunct="1">
              <a:lnSpc>
                <a:spcPct val="90000"/>
              </a:lnSpc>
            </a:pPr>
            <a:r>
              <a:rPr lang="en-AU" altLang="en-US" dirty="0" smtClean="0"/>
              <a:t>Who was it that...?</a:t>
            </a:r>
          </a:p>
          <a:p>
            <a:pPr eaLnBrk="1" hangingPunct="1">
              <a:lnSpc>
                <a:spcPct val="90000"/>
              </a:lnSpc>
            </a:pPr>
            <a:r>
              <a:rPr lang="en-AU" altLang="en-US" dirty="0" smtClean="0"/>
              <a:t>Can you name ...?</a:t>
            </a:r>
          </a:p>
          <a:p>
            <a:pPr eaLnBrk="1" hangingPunct="1">
              <a:lnSpc>
                <a:spcPct val="90000"/>
              </a:lnSpc>
            </a:pPr>
            <a:r>
              <a:rPr lang="en-AU" altLang="en-US" dirty="0" smtClean="0"/>
              <a:t>Find the meaning of…</a:t>
            </a:r>
          </a:p>
          <a:p>
            <a:pPr eaLnBrk="1" hangingPunct="1">
              <a:lnSpc>
                <a:spcPct val="90000"/>
              </a:lnSpc>
            </a:pPr>
            <a:r>
              <a:rPr lang="en-AU" altLang="en-US" dirty="0" smtClean="0"/>
              <a:t>Describe what happened after…</a:t>
            </a:r>
          </a:p>
          <a:p>
            <a:pPr eaLnBrk="1" hangingPunct="1">
              <a:lnSpc>
                <a:spcPct val="90000"/>
              </a:lnSpc>
            </a:pPr>
            <a:r>
              <a:rPr lang="en-AU" altLang="en-US" dirty="0" smtClean="0"/>
              <a:t>Who spoke to...?</a:t>
            </a:r>
          </a:p>
          <a:p>
            <a:pPr eaLnBrk="1" hangingPunct="1">
              <a:lnSpc>
                <a:spcPct val="90000"/>
              </a:lnSpc>
            </a:pPr>
            <a:r>
              <a:rPr lang="en-AU" altLang="en-US" dirty="0" smtClean="0"/>
              <a:t>Which is true or false...?</a:t>
            </a:r>
          </a:p>
          <a:p>
            <a:pPr algn="r" eaLnBrk="1" hangingPunct="1">
              <a:lnSpc>
                <a:spcPct val="90000"/>
              </a:lnSpc>
              <a:buFontTx/>
              <a:buNone/>
            </a:pPr>
            <a:r>
              <a:rPr lang="en-US" altLang="en-US" sz="1800" dirty="0" smtClean="0"/>
              <a:t>(Pohl, </a:t>
            </a:r>
            <a:r>
              <a:rPr lang="en-US" altLang="en-US" sz="1800" b="1" i="1" dirty="0" smtClean="0"/>
              <a:t>Learning to Think, Thinking to Learn</a:t>
            </a:r>
            <a:r>
              <a:rPr lang="en-US" altLang="en-US" sz="1800" dirty="0" smtClean="0"/>
              <a:t>, p. 12)</a:t>
            </a:r>
            <a:endParaRPr lang="en-AU" altLang="en-US" sz="1800" dirty="0" smtClean="0"/>
          </a:p>
        </p:txBody>
      </p:sp>
    </p:spTree>
    <p:extLst>
      <p:ext uri="{BB962C8B-B14F-4D97-AF65-F5344CB8AC3E}">
        <p14:creationId xmlns:p14="http://schemas.microsoft.com/office/powerpoint/2010/main" val="375317570"/>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en-US" b="1" smtClean="0"/>
              <a:t>Questions for Understanding</a:t>
            </a:r>
            <a:endParaRPr lang="en-AU" altLang="en-US" b="1" smtClean="0"/>
          </a:p>
        </p:txBody>
      </p:sp>
      <p:sp>
        <p:nvSpPr>
          <p:cNvPr id="43011" name="Rectangle 3"/>
          <p:cNvSpPr>
            <a:spLocks noGrp="1" noChangeArrowheads="1"/>
          </p:cNvSpPr>
          <p:nvPr>
            <p:ph type="body" idx="1"/>
          </p:nvPr>
        </p:nvSpPr>
        <p:spPr>
          <a:xfrm>
            <a:off x="457200" y="1211263"/>
            <a:ext cx="8229600" cy="5338762"/>
          </a:xfrm>
        </p:spPr>
        <p:txBody>
          <a:bodyPr/>
          <a:lstStyle/>
          <a:p>
            <a:pPr eaLnBrk="1" hangingPunct="1"/>
            <a:r>
              <a:rPr lang="en-AU" altLang="en-US" sz="2800" dirty="0" smtClean="0"/>
              <a:t>Can you write in your own words? </a:t>
            </a:r>
          </a:p>
          <a:p>
            <a:pPr eaLnBrk="1" hangingPunct="1"/>
            <a:r>
              <a:rPr lang="en-AU" altLang="en-US" sz="2800" dirty="0" smtClean="0"/>
              <a:t>How would you explain…?</a:t>
            </a:r>
          </a:p>
          <a:p>
            <a:pPr eaLnBrk="1" hangingPunct="1"/>
            <a:r>
              <a:rPr lang="en-AU" altLang="en-US" sz="2800" dirty="0" smtClean="0"/>
              <a:t>Can you write a brief outline...?</a:t>
            </a:r>
          </a:p>
          <a:p>
            <a:pPr eaLnBrk="1" hangingPunct="1"/>
            <a:r>
              <a:rPr lang="en-AU" altLang="en-US" sz="2800" dirty="0" smtClean="0"/>
              <a:t>What do you think could have happened next...?</a:t>
            </a:r>
          </a:p>
          <a:p>
            <a:pPr eaLnBrk="1" hangingPunct="1"/>
            <a:r>
              <a:rPr lang="en-AU" altLang="en-US" sz="2800" dirty="0" smtClean="0"/>
              <a:t>Who do you think...?</a:t>
            </a:r>
          </a:p>
          <a:p>
            <a:pPr eaLnBrk="1" hangingPunct="1"/>
            <a:r>
              <a:rPr lang="en-AU" altLang="en-US" sz="2800" dirty="0" smtClean="0"/>
              <a:t>What was the main idea...?</a:t>
            </a:r>
          </a:p>
          <a:p>
            <a:pPr eaLnBrk="1" hangingPunct="1"/>
            <a:r>
              <a:rPr lang="en-AU" altLang="en-US" sz="2800" dirty="0" smtClean="0"/>
              <a:t>Can you clarify…?</a:t>
            </a:r>
          </a:p>
          <a:p>
            <a:pPr eaLnBrk="1" hangingPunct="1"/>
            <a:r>
              <a:rPr lang="en-US" altLang="en-US" sz="2800" dirty="0" smtClean="0"/>
              <a:t>Can you illustrate…?</a:t>
            </a:r>
            <a:endParaRPr lang="en-AU" altLang="en-US" sz="2800" dirty="0" smtClean="0"/>
          </a:p>
          <a:p>
            <a:pPr eaLnBrk="1" hangingPunct="1"/>
            <a:r>
              <a:rPr lang="en-AU" altLang="en-US" sz="2800" dirty="0" smtClean="0"/>
              <a:t>Does everyone act in the way that …….. does?</a:t>
            </a:r>
          </a:p>
          <a:p>
            <a:pPr algn="r" eaLnBrk="1" hangingPunct="1">
              <a:buFontTx/>
              <a:buNone/>
            </a:pPr>
            <a:r>
              <a:rPr lang="en-US" altLang="en-US" sz="1800" dirty="0" smtClean="0"/>
              <a:t>(Pohl, </a:t>
            </a:r>
            <a:r>
              <a:rPr lang="en-US" altLang="en-US" sz="1800" b="1" i="1" dirty="0" smtClean="0"/>
              <a:t>Learning to Think, Thinking to Learn</a:t>
            </a:r>
            <a:r>
              <a:rPr lang="en-US" altLang="en-US" sz="1800" dirty="0" smtClean="0"/>
              <a:t>, p. 12)</a:t>
            </a:r>
            <a:endParaRPr lang="en-AU" altLang="en-US" sz="1800" dirty="0" smtClean="0"/>
          </a:p>
        </p:txBody>
      </p:sp>
    </p:spTree>
    <p:extLst>
      <p:ext uri="{BB962C8B-B14F-4D97-AF65-F5344CB8AC3E}">
        <p14:creationId xmlns:p14="http://schemas.microsoft.com/office/powerpoint/2010/main" val="3272428292"/>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b="1" smtClean="0"/>
              <a:t>Question for Analyzing</a:t>
            </a:r>
            <a:endParaRPr lang="en-AU" altLang="en-US" b="1" smtClean="0"/>
          </a:p>
        </p:txBody>
      </p:sp>
      <p:sp>
        <p:nvSpPr>
          <p:cNvPr id="40963" name="Rectangle 3"/>
          <p:cNvSpPr>
            <a:spLocks noGrp="1" noChangeArrowheads="1"/>
          </p:cNvSpPr>
          <p:nvPr>
            <p:ph type="body" idx="1"/>
          </p:nvPr>
        </p:nvSpPr>
        <p:spPr>
          <a:xfrm>
            <a:off x="457200" y="1222375"/>
            <a:ext cx="8229600" cy="5257800"/>
          </a:xfrm>
        </p:spPr>
        <p:txBody>
          <a:bodyPr/>
          <a:lstStyle/>
          <a:p>
            <a:pPr eaLnBrk="1" hangingPunct="1"/>
            <a:r>
              <a:rPr lang="en-AU" altLang="en-US" sz="2400" dirty="0" smtClean="0"/>
              <a:t>Which events could not have happened?</a:t>
            </a:r>
          </a:p>
          <a:p>
            <a:pPr eaLnBrk="1" hangingPunct="1"/>
            <a:r>
              <a:rPr lang="en-AU" altLang="en-US" sz="2400" dirty="0" smtClean="0"/>
              <a:t>If. ..happened, what might the ending have been?</a:t>
            </a:r>
          </a:p>
          <a:p>
            <a:pPr eaLnBrk="1" hangingPunct="1"/>
            <a:r>
              <a:rPr lang="en-AU" altLang="en-US" sz="2400" dirty="0" smtClean="0"/>
              <a:t>How is...similar to...?</a:t>
            </a:r>
          </a:p>
          <a:p>
            <a:pPr eaLnBrk="1" hangingPunct="1"/>
            <a:r>
              <a:rPr lang="en-AU" altLang="en-US" sz="2400" dirty="0" smtClean="0"/>
              <a:t>What do you see as other possible outcomes?</a:t>
            </a:r>
          </a:p>
          <a:p>
            <a:pPr eaLnBrk="1" hangingPunct="1"/>
            <a:r>
              <a:rPr lang="en-AU" altLang="en-US" sz="2400" dirty="0" smtClean="0"/>
              <a:t>Why did...changes occur?</a:t>
            </a:r>
          </a:p>
          <a:p>
            <a:pPr eaLnBrk="1" hangingPunct="1"/>
            <a:r>
              <a:rPr lang="en-AU" altLang="en-US" sz="2400" dirty="0" smtClean="0"/>
              <a:t>Can you explain what must have happened when...?</a:t>
            </a:r>
          </a:p>
          <a:p>
            <a:pPr eaLnBrk="1" hangingPunct="1"/>
            <a:r>
              <a:rPr lang="en-AU" altLang="en-US" sz="2400" dirty="0" smtClean="0"/>
              <a:t>What are some or the problems of...?</a:t>
            </a:r>
          </a:p>
          <a:p>
            <a:pPr eaLnBrk="1" hangingPunct="1"/>
            <a:r>
              <a:rPr lang="en-AU" altLang="en-US" sz="2400" dirty="0" smtClean="0"/>
              <a:t>Can you distinguish between...?</a:t>
            </a:r>
          </a:p>
          <a:p>
            <a:pPr eaLnBrk="1" hangingPunct="1"/>
            <a:r>
              <a:rPr lang="en-AU" altLang="en-US" sz="2400" dirty="0" smtClean="0"/>
              <a:t>What were some of the motives behind..?</a:t>
            </a:r>
          </a:p>
          <a:p>
            <a:pPr eaLnBrk="1" hangingPunct="1"/>
            <a:r>
              <a:rPr lang="en-AU" altLang="en-US" sz="2400" dirty="0" smtClean="0"/>
              <a:t>What was the turning point?</a:t>
            </a:r>
          </a:p>
          <a:p>
            <a:pPr eaLnBrk="1" hangingPunct="1"/>
            <a:r>
              <a:rPr lang="en-AU" altLang="en-US" sz="2400" dirty="0" smtClean="0"/>
              <a:t>What was the problem with...?</a:t>
            </a:r>
          </a:p>
          <a:p>
            <a:pPr algn="r" eaLnBrk="1" hangingPunct="1">
              <a:buFontTx/>
              <a:buNone/>
            </a:pPr>
            <a:r>
              <a:rPr lang="en-US" altLang="en-US" sz="1800" dirty="0" smtClean="0"/>
              <a:t>(Pohl, </a:t>
            </a:r>
            <a:r>
              <a:rPr lang="en-US" altLang="en-US" sz="1800" b="1" i="1" dirty="0" smtClean="0"/>
              <a:t>Learning to Think, Thinking to Learn</a:t>
            </a:r>
            <a:r>
              <a:rPr lang="en-US" altLang="en-US" sz="1800" dirty="0" smtClean="0"/>
              <a:t>, p. 13)</a:t>
            </a:r>
            <a:endParaRPr lang="en-AU" altLang="en-US" sz="1800" dirty="0" smtClean="0"/>
          </a:p>
        </p:txBody>
      </p:sp>
    </p:spTree>
    <p:extLst>
      <p:ext uri="{BB962C8B-B14F-4D97-AF65-F5344CB8AC3E}">
        <p14:creationId xmlns:p14="http://schemas.microsoft.com/office/powerpoint/2010/main" val="315092437"/>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b="1" smtClean="0"/>
              <a:t>Questions for Applying</a:t>
            </a:r>
            <a:endParaRPr lang="en-AU" altLang="en-US" b="1" smtClean="0"/>
          </a:p>
        </p:txBody>
      </p:sp>
      <p:sp>
        <p:nvSpPr>
          <p:cNvPr id="39939" name="Rectangle 3"/>
          <p:cNvSpPr>
            <a:spLocks noGrp="1" noChangeArrowheads="1"/>
          </p:cNvSpPr>
          <p:nvPr>
            <p:ph type="body" idx="1"/>
          </p:nvPr>
        </p:nvSpPr>
        <p:spPr/>
        <p:txBody>
          <a:bodyPr/>
          <a:lstStyle/>
          <a:p>
            <a:pPr eaLnBrk="1" hangingPunct="1"/>
            <a:r>
              <a:rPr lang="en-US" altLang="en-US" dirty="0" smtClean="0"/>
              <a:t>Do you know of another instance where…?</a:t>
            </a:r>
          </a:p>
          <a:p>
            <a:pPr eaLnBrk="1" hangingPunct="1"/>
            <a:r>
              <a:rPr lang="en-US" altLang="en-US" dirty="0" smtClean="0"/>
              <a:t>Can you group by characteristics such as…?</a:t>
            </a:r>
          </a:p>
          <a:p>
            <a:pPr eaLnBrk="1" hangingPunct="1"/>
            <a:r>
              <a:rPr lang="en-US" altLang="en-US" dirty="0" smtClean="0"/>
              <a:t>Which factors would you change if…?</a:t>
            </a:r>
          </a:p>
          <a:p>
            <a:pPr eaLnBrk="1" hangingPunct="1"/>
            <a:r>
              <a:rPr lang="en-US" altLang="en-US" dirty="0" smtClean="0"/>
              <a:t>What questions would you ask of…?</a:t>
            </a:r>
          </a:p>
          <a:p>
            <a:pPr eaLnBrk="1" hangingPunct="1"/>
            <a:r>
              <a:rPr lang="en-US" altLang="en-US" dirty="0" smtClean="0"/>
              <a:t>From the information given, can you develop a set of instructions about…?</a:t>
            </a:r>
          </a:p>
          <a:p>
            <a:pPr algn="r" eaLnBrk="1" hangingPunct="1">
              <a:buFontTx/>
              <a:buNone/>
            </a:pPr>
            <a:endParaRPr lang="en-US" altLang="en-US" sz="1800" dirty="0" smtClean="0"/>
          </a:p>
          <a:p>
            <a:pPr algn="r" eaLnBrk="1" hangingPunct="1">
              <a:buFontTx/>
              <a:buNone/>
            </a:pPr>
            <a:r>
              <a:rPr lang="en-US" altLang="en-US" sz="1800" dirty="0" smtClean="0"/>
              <a:t>(Pohl, </a:t>
            </a:r>
            <a:r>
              <a:rPr lang="en-US" altLang="en-US" sz="1800" b="1" i="1" dirty="0" smtClean="0"/>
              <a:t>Learning to Think, Thinking to Learn</a:t>
            </a:r>
            <a:r>
              <a:rPr lang="en-US" altLang="en-US" sz="1800" dirty="0" smtClean="0"/>
              <a:t>, p. 13)</a:t>
            </a:r>
          </a:p>
          <a:p>
            <a:pPr eaLnBrk="1" hangingPunct="1">
              <a:buFontTx/>
              <a:buNone/>
            </a:pPr>
            <a:endParaRPr lang="en-AU" altLang="en-US" dirty="0" smtClean="0"/>
          </a:p>
        </p:txBody>
      </p:sp>
    </p:spTree>
    <p:extLst>
      <p:ext uri="{BB962C8B-B14F-4D97-AF65-F5344CB8AC3E}">
        <p14:creationId xmlns:p14="http://schemas.microsoft.com/office/powerpoint/2010/main" val="400315409"/>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en-US" b="1" smtClean="0"/>
              <a:t>Question for Analyzing</a:t>
            </a:r>
            <a:endParaRPr lang="en-AU" altLang="en-US" b="1" smtClean="0"/>
          </a:p>
        </p:txBody>
      </p:sp>
      <p:sp>
        <p:nvSpPr>
          <p:cNvPr id="43011" name="Rectangle 3"/>
          <p:cNvSpPr>
            <a:spLocks noGrp="1" noChangeArrowheads="1"/>
          </p:cNvSpPr>
          <p:nvPr>
            <p:ph type="body" idx="1"/>
          </p:nvPr>
        </p:nvSpPr>
        <p:spPr>
          <a:xfrm>
            <a:off x="457200" y="1417638"/>
            <a:ext cx="8229600" cy="5119687"/>
          </a:xfrm>
        </p:spPr>
        <p:txBody>
          <a:bodyPr rtlCol="0">
            <a:normAutofit lnSpcReduction="10000"/>
          </a:bodyPr>
          <a:lstStyle/>
          <a:p>
            <a:pPr eaLnBrk="1" fontAlgn="auto" hangingPunct="1">
              <a:spcAft>
                <a:spcPts val="0"/>
              </a:spcAft>
              <a:buFont typeface="Arial"/>
              <a:buChar char="•"/>
              <a:defRPr/>
            </a:pPr>
            <a:r>
              <a:rPr lang="en-AU" sz="2400" dirty="0">
                <a:ea typeface="+mn-ea"/>
                <a:cs typeface="+mn-cs"/>
              </a:rPr>
              <a:t>Which events could not have happened?</a:t>
            </a:r>
          </a:p>
          <a:p>
            <a:pPr eaLnBrk="1" fontAlgn="auto" hangingPunct="1">
              <a:spcAft>
                <a:spcPts val="0"/>
              </a:spcAft>
              <a:buFont typeface="Arial"/>
              <a:buChar char="•"/>
              <a:defRPr/>
            </a:pPr>
            <a:r>
              <a:rPr lang="en-AU" sz="2400" dirty="0">
                <a:ea typeface="+mn-ea"/>
                <a:cs typeface="+mn-cs"/>
              </a:rPr>
              <a:t>If. ..happened, what might the ending have been?</a:t>
            </a:r>
          </a:p>
          <a:p>
            <a:pPr eaLnBrk="1" fontAlgn="auto" hangingPunct="1">
              <a:spcAft>
                <a:spcPts val="0"/>
              </a:spcAft>
              <a:buFont typeface="Arial"/>
              <a:buChar char="•"/>
              <a:defRPr/>
            </a:pPr>
            <a:r>
              <a:rPr lang="en-AU" sz="2400" dirty="0">
                <a:ea typeface="+mn-ea"/>
                <a:cs typeface="+mn-cs"/>
              </a:rPr>
              <a:t>How is...similar to...?</a:t>
            </a:r>
          </a:p>
          <a:p>
            <a:pPr eaLnBrk="1" fontAlgn="auto" hangingPunct="1">
              <a:spcAft>
                <a:spcPts val="0"/>
              </a:spcAft>
              <a:buFont typeface="Arial"/>
              <a:buChar char="•"/>
              <a:defRPr/>
            </a:pPr>
            <a:r>
              <a:rPr lang="en-AU" sz="2400" dirty="0">
                <a:ea typeface="+mn-ea"/>
                <a:cs typeface="+mn-cs"/>
              </a:rPr>
              <a:t>What do you see as other possible outcomes?</a:t>
            </a:r>
          </a:p>
          <a:p>
            <a:pPr eaLnBrk="1" fontAlgn="auto" hangingPunct="1">
              <a:spcAft>
                <a:spcPts val="0"/>
              </a:spcAft>
              <a:buFont typeface="Arial"/>
              <a:buChar char="•"/>
              <a:defRPr/>
            </a:pPr>
            <a:r>
              <a:rPr lang="en-AU" sz="2400" dirty="0">
                <a:ea typeface="+mn-ea"/>
                <a:cs typeface="+mn-cs"/>
              </a:rPr>
              <a:t>Why did...changes occur?</a:t>
            </a:r>
          </a:p>
          <a:p>
            <a:pPr eaLnBrk="1" fontAlgn="auto" hangingPunct="1">
              <a:spcAft>
                <a:spcPts val="0"/>
              </a:spcAft>
              <a:buFont typeface="Arial"/>
              <a:buChar char="•"/>
              <a:defRPr/>
            </a:pPr>
            <a:r>
              <a:rPr lang="en-AU" sz="2400" dirty="0">
                <a:ea typeface="+mn-ea"/>
                <a:cs typeface="+mn-cs"/>
              </a:rPr>
              <a:t>Can you explain what must have happened when...?</a:t>
            </a:r>
          </a:p>
          <a:p>
            <a:pPr eaLnBrk="1" fontAlgn="auto" hangingPunct="1">
              <a:spcAft>
                <a:spcPts val="0"/>
              </a:spcAft>
              <a:buFont typeface="Arial"/>
              <a:buChar char="•"/>
              <a:defRPr/>
            </a:pPr>
            <a:r>
              <a:rPr lang="en-AU" sz="2400" dirty="0">
                <a:ea typeface="+mn-ea"/>
                <a:cs typeface="+mn-cs"/>
              </a:rPr>
              <a:t>What are some or the problems of...?</a:t>
            </a:r>
          </a:p>
          <a:p>
            <a:pPr eaLnBrk="1" fontAlgn="auto" hangingPunct="1">
              <a:spcAft>
                <a:spcPts val="0"/>
              </a:spcAft>
              <a:buFont typeface="Arial"/>
              <a:buChar char="•"/>
              <a:defRPr/>
            </a:pPr>
            <a:r>
              <a:rPr lang="en-AU" sz="2400" dirty="0">
                <a:ea typeface="+mn-ea"/>
                <a:cs typeface="+mn-cs"/>
              </a:rPr>
              <a:t>Can you distinguish between...?</a:t>
            </a:r>
          </a:p>
          <a:p>
            <a:pPr eaLnBrk="1" fontAlgn="auto" hangingPunct="1">
              <a:spcAft>
                <a:spcPts val="0"/>
              </a:spcAft>
              <a:buFont typeface="Arial"/>
              <a:buChar char="•"/>
              <a:defRPr/>
            </a:pPr>
            <a:r>
              <a:rPr lang="en-AU" sz="2400" dirty="0">
                <a:ea typeface="+mn-ea"/>
                <a:cs typeface="+mn-cs"/>
              </a:rPr>
              <a:t>What were some of the motives behind..?</a:t>
            </a:r>
          </a:p>
          <a:p>
            <a:pPr eaLnBrk="1" fontAlgn="auto" hangingPunct="1">
              <a:spcAft>
                <a:spcPts val="0"/>
              </a:spcAft>
              <a:buFont typeface="Arial"/>
              <a:buChar char="•"/>
              <a:defRPr/>
            </a:pPr>
            <a:r>
              <a:rPr lang="en-AU" sz="2400" dirty="0">
                <a:ea typeface="+mn-ea"/>
                <a:cs typeface="+mn-cs"/>
              </a:rPr>
              <a:t>What was the turning point?</a:t>
            </a:r>
          </a:p>
          <a:p>
            <a:pPr eaLnBrk="1" fontAlgn="auto" hangingPunct="1">
              <a:spcAft>
                <a:spcPts val="0"/>
              </a:spcAft>
              <a:buFont typeface="Arial"/>
              <a:buChar char="•"/>
              <a:defRPr/>
            </a:pPr>
            <a:r>
              <a:rPr lang="en-AU" sz="2400" dirty="0">
                <a:ea typeface="+mn-ea"/>
                <a:cs typeface="+mn-cs"/>
              </a:rPr>
              <a:t>What was the problem with...?</a:t>
            </a:r>
          </a:p>
          <a:p>
            <a:pPr algn="r" eaLnBrk="1" fontAlgn="auto" hangingPunct="1">
              <a:spcAft>
                <a:spcPts val="0"/>
              </a:spcAft>
              <a:buFontTx/>
              <a:buNone/>
              <a:defRPr/>
            </a:pPr>
            <a:r>
              <a:rPr lang="en-US" sz="1800" dirty="0">
                <a:ea typeface="+mn-ea"/>
                <a:cs typeface="+mn-cs"/>
              </a:rPr>
              <a:t>(Pohl, </a:t>
            </a:r>
            <a:r>
              <a:rPr lang="en-US" sz="1800" b="1" i="1" dirty="0">
                <a:ea typeface="+mn-ea"/>
                <a:cs typeface="+mn-cs"/>
              </a:rPr>
              <a:t>Learning to Think, Thinking to Learn</a:t>
            </a:r>
            <a:r>
              <a:rPr lang="en-US" sz="1800" dirty="0">
                <a:ea typeface="+mn-ea"/>
                <a:cs typeface="+mn-cs"/>
              </a:rPr>
              <a:t>, p. 13)</a:t>
            </a:r>
            <a:endParaRPr lang="en-AU" sz="1800" dirty="0">
              <a:ea typeface="+mn-ea"/>
              <a:cs typeface="+mn-cs"/>
            </a:endParaRPr>
          </a:p>
        </p:txBody>
      </p:sp>
    </p:spTree>
    <p:extLst>
      <p:ext uri="{BB962C8B-B14F-4D97-AF65-F5344CB8AC3E}">
        <p14:creationId xmlns:p14="http://schemas.microsoft.com/office/powerpoint/2010/main" val="1307345959"/>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Instructional Strategies</a:t>
            </a:r>
            <a:endParaRPr lang="en-US" b="1" dirty="0"/>
          </a:p>
        </p:txBody>
      </p:sp>
      <p:sp>
        <p:nvSpPr>
          <p:cNvPr id="3" name="Content Placeholder 2"/>
          <p:cNvSpPr>
            <a:spLocks noGrp="1"/>
          </p:cNvSpPr>
          <p:nvPr>
            <p:ph idx="1"/>
          </p:nvPr>
        </p:nvSpPr>
        <p:spPr/>
        <p:txBody>
          <a:bodyPr/>
          <a:lstStyle/>
          <a:p>
            <a:r>
              <a:rPr lang="en-US" dirty="0" smtClean="0"/>
              <a:t>List Instructional Strategies that support student learning identified</a:t>
            </a:r>
            <a:endParaRPr lang="en-US" dirty="0"/>
          </a:p>
        </p:txBody>
      </p:sp>
    </p:spTree>
    <p:extLst>
      <p:ext uri="{BB962C8B-B14F-4D97-AF65-F5344CB8AC3E}">
        <p14:creationId xmlns:p14="http://schemas.microsoft.com/office/powerpoint/2010/main" val="10078645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b="1" smtClean="0"/>
              <a:t>Questions for Evaluating</a:t>
            </a:r>
            <a:endParaRPr lang="en-AU" altLang="en-US" b="1" smtClean="0"/>
          </a:p>
        </p:txBody>
      </p:sp>
      <p:sp>
        <p:nvSpPr>
          <p:cNvPr id="45059" name="Rectangle 3"/>
          <p:cNvSpPr>
            <a:spLocks noGrp="1" noChangeArrowheads="1"/>
          </p:cNvSpPr>
          <p:nvPr>
            <p:ph type="body" idx="1"/>
          </p:nvPr>
        </p:nvSpPr>
        <p:spPr>
          <a:xfrm>
            <a:off x="381000" y="1219200"/>
            <a:ext cx="8229600" cy="5318125"/>
          </a:xfrm>
        </p:spPr>
        <p:txBody>
          <a:bodyPr/>
          <a:lstStyle/>
          <a:p>
            <a:pPr eaLnBrk="1" hangingPunct="1">
              <a:lnSpc>
                <a:spcPct val="90000"/>
              </a:lnSpc>
            </a:pPr>
            <a:r>
              <a:rPr lang="en-AU" altLang="en-US" sz="2000" dirty="0" smtClean="0"/>
              <a:t>Is there a better solution to...?</a:t>
            </a:r>
          </a:p>
          <a:p>
            <a:pPr eaLnBrk="1" hangingPunct="1">
              <a:lnSpc>
                <a:spcPct val="90000"/>
              </a:lnSpc>
            </a:pPr>
            <a:r>
              <a:rPr lang="en-AU" altLang="en-US" sz="2000" dirty="0" smtClean="0"/>
              <a:t>Judge the value of... What do you think about...?</a:t>
            </a:r>
          </a:p>
          <a:p>
            <a:pPr eaLnBrk="1" hangingPunct="1">
              <a:lnSpc>
                <a:spcPct val="90000"/>
              </a:lnSpc>
            </a:pPr>
            <a:r>
              <a:rPr lang="en-AU" altLang="en-US" sz="2000" dirty="0" smtClean="0"/>
              <a:t>Can you defend your position about...?</a:t>
            </a:r>
          </a:p>
          <a:p>
            <a:pPr eaLnBrk="1" hangingPunct="1">
              <a:lnSpc>
                <a:spcPct val="90000"/>
              </a:lnSpc>
            </a:pPr>
            <a:r>
              <a:rPr lang="en-AU" altLang="en-US" sz="2000" dirty="0" smtClean="0"/>
              <a:t>Do you think...is a good or bad thing?</a:t>
            </a:r>
          </a:p>
          <a:p>
            <a:pPr eaLnBrk="1" hangingPunct="1">
              <a:lnSpc>
                <a:spcPct val="90000"/>
              </a:lnSpc>
            </a:pPr>
            <a:r>
              <a:rPr lang="en-AU" altLang="en-US" sz="2000" dirty="0" smtClean="0"/>
              <a:t>How would you have handled...?</a:t>
            </a:r>
          </a:p>
          <a:p>
            <a:pPr eaLnBrk="1" hangingPunct="1">
              <a:lnSpc>
                <a:spcPct val="90000"/>
              </a:lnSpc>
            </a:pPr>
            <a:r>
              <a:rPr lang="en-AU" altLang="en-US" sz="2000" dirty="0" smtClean="0"/>
              <a:t>What changes to.. would you recommend?</a:t>
            </a:r>
          </a:p>
          <a:p>
            <a:pPr eaLnBrk="1" hangingPunct="1">
              <a:lnSpc>
                <a:spcPct val="90000"/>
              </a:lnSpc>
            </a:pPr>
            <a:r>
              <a:rPr lang="en-AU" altLang="en-US" sz="2000" dirty="0" smtClean="0"/>
              <a:t>Do you believe...? How would you feel if. ..?</a:t>
            </a:r>
          </a:p>
          <a:p>
            <a:pPr eaLnBrk="1" hangingPunct="1">
              <a:lnSpc>
                <a:spcPct val="90000"/>
              </a:lnSpc>
            </a:pPr>
            <a:r>
              <a:rPr lang="en-AU" altLang="en-US" sz="2000" dirty="0" smtClean="0"/>
              <a:t>How effective are. ..?</a:t>
            </a:r>
          </a:p>
          <a:p>
            <a:pPr eaLnBrk="1" hangingPunct="1">
              <a:lnSpc>
                <a:spcPct val="90000"/>
              </a:lnSpc>
            </a:pPr>
            <a:r>
              <a:rPr lang="en-AU" altLang="en-US" sz="2000" dirty="0" smtClean="0"/>
              <a:t>What are the consequences..?</a:t>
            </a:r>
          </a:p>
          <a:p>
            <a:pPr eaLnBrk="1" hangingPunct="1">
              <a:lnSpc>
                <a:spcPct val="90000"/>
              </a:lnSpc>
            </a:pPr>
            <a:r>
              <a:rPr lang="en-AU" altLang="en-US" sz="2000" dirty="0" smtClean="0"/>
              <a:t>What influence will....have on our lives?</a:t>
            </a:r>
          </a:p>
          <a:p>
            <a:pPr eaLnBrk="1" hangingPunct="1">
              <a:lnSpc>
                <a:spcPct val="90000"/>
              </a:lnSpc>
            </a:pPr>
            <a:r>
              <a:rPr lang="en-AU" altLang="en-US" sz="2000" dirty="0" smtClean="0"/>
              <a:t>What are the pros and cons of....?</a:t>
            </a:r>
          </a:p>
          <a:p>
            <a:pPr eaLnBrk="1" hangingPunct="1">
              <a:lnSpc>
                <a:spcPct val="90000"/>
              </a:lnSpc>
            </a:pPr>
            <a:r>
              <a:rPr lang="en-AU" altLang="en-US" sz="2000" dirty="0" smtClean="0"/>
              <a:t>Why is ....of value? </a:t>
            </a:r>
          </a:p>
          <a:p>
            <a:pPr eaLnBrk="1" hangingPunct="1">
              <a:lnSpc>
                <a:spcPct val="90000"/>
              </a:lnSpc>
            </a:pPr>
            <a:r>
              <a:rPr lang="en-AU" altLang="en-US" sz="2000" dirty="0" smtClean="0"/>
              <a:t>What are the alternatives?</a:t>
            </a:r>
          </a:p>
          <a:p>
            <a:pPr eaLnBrk="1" hangingPunct="1">
              <a:lnSpc>
                <a:spcPct val="90000"/>
              </a:lnSpc>
            </a:pPr>
            <a:r>
              <a:rPr lang="en-AU" altLang="en-US" sz="2000" dirty="0" smtClean="0"/>
              <a:t>Who will gain &amp; who will lose? </a:t>
            </a:r>
            <a:endParaRPr lang="en-US" altLang="en-US" sz="2000" dirty="0" smtClean="0"/>
          </a:p>
          <a:p>
            <a:pPr algn="r" eaLnBrk="1" hangingPunct="1">
              <a:lnSpc>
                <a:spcPct val="90000"/>
              </a:lnSpc>
              <a:buFontTx/>
              <a:buNone/>
            </a:pPr>
            <a:r>
              <a:rPr lang="en-US" altLang="en-US" sz="2000" dirty="0" smtClean="0"/>
              <a:t>(Pohl, </a:t>
            </a:r>
            <a:r>
              <a:rPr lang="en-US" altLang="en-US" sz="2000" b="1" i="1" dirty="0" smtClean="0"/>
              <a:t>Learning to Think, Thinking to Learn</a:t>
            </a:r>
            <a:r>
              <a:rPr lang="en-US" altLang="en-US" sz="2000" dirty="0" smtClean="0"/>
              <a:t>, p. 14)</a:t>
            </a:r>
            <a:endParaRPr lang="en-US" altLang="en-US" dirty="0" smtClean="0"/>
          </a:p>
          <a:p>
            <a:pPr algn="r" eaLnBrk="1" hangingPunct="1">
              <a:lnSpc>
                <a:spcPct val="90000"/>
              </a:lnSpc>
              <a:buFontTx/>
              <a:buNone/>
            </a:pPr>
            <a:endParaRPr lang="en-AU" altLang="en-US" sz="2000" dirty="0" smtClean="0"/>
          </a:p>
          <a:p>
            <a:pPr eaLnBrk="1" hangingPunct="1">
              <a:lnSpc>
                <a:spcPct val="90000"/>
              </a:lnSpc>
            </a:pPr>
            <a:endParaRPr lang="en-AU" altLang="en-US" dirty="0" smtClean="0"/>
          </a:p>
        </p:txBody>
      </p:sp>
    </p:spTree>
    <p:extLst>
      <p:ext uri="{BB962C8B-B14F-4D97-AF65-F5344CB8AC3E}">
        <p14:creationId xmlns:p14="http://schemas.microsoft.com/office/powerpoint/2010/main" val="1699551890"/>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tLang="en-US" b="1" smtClean="0"/>
              <a:t>Questions for Creating</a:t>
            </a:r>
            <a:endParaRPr lang="en-AU" altLang="en-US" b="1" smtClean="0"/>
          </a:p>
        </p:txBody>
      </p:sp>
      <p:sp>
        <p:nvSpPr>
          <p:cNvPr id="45059" name="Rectangle 3"/>
          <p:cNvSpPr>
            <a:spLocks noGrp="1" noChangeArrowheads="1"/>
          </p:cNvSpPr>
          <p:nvPr>
            <p:ph type="body" idx="1"/>
          </p:nvPr>
        </p:nvSpPr>
        <p:spPr>
          <a:xfrm>
            <a:off x="381000" y="1447800"/>
            <a:ext cx="8229600" cy="4953000"/>
          </a:xfrm>
        </p:spPr>
        <p:txBody>
          <a:bodyPr rtlCol="0">
            <a:normAutofit lnSpcReduction="10000"/>
          </a:bodyPr>
          <a:lstStyle/>
          <a:p>
            <a:pPr eaLnBrk="1" fontAlgn="auto" hangingPunct="1">
              <a:spcAft>
                <a:spcPts val="0"/>
              </a:spcAft>
              <a:buFont typeface="Arial"/>
              <a:buChar char="•"/>
              <a:defRPr/>
            </a:pPr>
            <a:r>
              <a:rPr lang="en-AU" sz="2800" dirty="0">
                <a:ea typeface="+mn-ea"/>
                <a:cs typeface="+mn-cs"/>
              </a:rPr>
              <a:t>Can you design a...to...?</a:t>
            </a:r>
          </a:p>
          <a:p>
            <a:pPr eaLnBrk="1" fontAlgn="auto" hangingPunct="1">
              <a:spcAft>
                <a:spcPts val="0"/>
              </a:spcAft>
              <a:buFont typeface="Arial"/>
              <a:buChar char="•"/>
              <a:defRPr/>
            </a:pPr>
            <a:r>
              <a:rPr lang="en-AU" sz="2800" dirty="0">
                <a:ea typeface="+mn-ea"/>
                <a:cs typeface="+mn-cs"/>
              </a:rPr>
              <a:t>Can you see a possible solution to...?</a:t>
            </a:r>
          </a:p>
          <a:p>
            <a:pPr eaLnBrk="1" fontAlgn="auto" hangingPunct="1">
              <a:spcAft>
                <a:spcPts val="0"/>
              </a:spcAft>
              <a:buFont typeface="Arial"/>
              <a:buChar char="•"/>
              <a:defRPr/>
            </a:pPr>
            <a:r>
              <a:rPr lang="en-AU" sz="2800" dirty="0">
                <a:ea typeface="+mn-ea"/>
                <a:cs typeface="+mn-cs"/>
              </a:rPr>
              <a:t>If you had access to all resources, how would you deal with...?</a:t>
            </a:r>
          </a:p>
          <a:p>
            <a:pPr eaLnBrk="1" fontAlgn="auto" hangingPunct="1">
              <a:spcAft>
                <a:spcPts val="0"/>
              </a:spcAft>
              <a:buFont typeface="Arial"/>
              <a:buChar char="•"/>
              <a:defRPr/>
            </a:pPr>
            <a:r>
              <a:rPr lang="en-AU" sz="2800" dirty="0">
                <a:ea typeface="+mn-ea"/>
                <a:cs typeface="+mn-cs"/>
              </a:rPr>
              <a:t>Why don't you devise your own way to...?</a:t>
            </a:r>
          </a:p>
          <a:p>
            <a:pPr eaLnBrk="1" fontAlgn="auto" hangingPunct="1">
              <a:spcAft>
                <a:spcPts val="0"/>
              </a:spcAft>
              <a:buFont typeface="Arial"/>
              <a:buChar char="•"/>
              <a:defRPr/>
            </a:pPr>
            <a:r>
              <a:rPr lang="en-AU" sz="2800" dirty="0">
                <a:ea typeface="+mn-ea"/>
                <a:cs typeface="+mn-cs"/>
              </a:rPr>
              <a:t>What would happen if ...?</a:t>
            </a:r>
          </a:p>
          <a:p>
            <a:pPr eaLnBrk="1" fontAlgn="auto" hangingPunct="1">
              <a:spcAft>
                <a:spcPts val="0"/>
              </a:spcAft>
              <a:buFont typeface="Arial"/>
              <a:buChar char="•"/>
              <a:defRPr/>
            </a:pPr>
            <a:r>
              <a:rPr lang="en-AU" sz="2800" dirty="0">
                <a:ea typeface="+mn-ea"/>
                <a:cs typeface="+mn-cs"/>
              </a:rPr>
              <a:t>How many ways can you...?</a:t>
            </a:r>
          </a:p>
          <a:p>
            <a:pPr eaLnBrk="1" fontAlgn="auto" hangingPunct="1">
              <a:spcAft>
                <a:spcPts val="0"/>
              </a:spcAft>
              <a:buFont typeface="Arial"/>
              <a:buChar char="•"/>
              <a:defRPr/>
            </a:pPr>
            <a:r>
              <a:rPr lang="en-AU" sz="2800" dirty="0">
                <a:ea typeface="+mn-ea"/>
                <a:cs typeface="+mn-cs"/>
              </a:rPr>
              <a:t>Can you create new and unusual uses for...?</a:t>
            </a:r>
          </a:p>
          <a:p>
            <a:pPr eaLnBrk="1" fontAlgn="auto" hangingPunct="1">
              <a:spcAft>
                <a:spcPts val="0"/>
              </a:spcAft>
              <a:buFont typeface="Arial"/>
              <a:buChar char="•"/>
              <a:defRPr/>
            </a:pPr>
            <a:r>
              <a:rPr lang="en-AU" sz="2800" dirty="0">
                <a:ea typeface="+mn-ea"/>
                <a:cs typeface="+mn-cs"/>
              </a:rPr>
              <a:t>Can you develop a proposal which would...?</a:t>
            </a:r>
          </a:p>
          <a:p>
            <a:pPr eaLnBrk="1" fontAlgn="auto" hangingPunct="1">
              <a:spcAft>
                <a:spcPts val="0"/>
              </a:spcAft>
              <a:buFontTx/>
              <a:buNone/>
              <a:defRPr/>
            </a:pPr>
            <a:r>
              <a:rPr lang="en-AU" sz="2000" dirty="0">
                <a:ea typeface="+mn-ea"/>
                <a:cs typeface="+mn-cs"/>
              </a:rPr>
              <a:t> </a:t>
            </a:r>
          </a:p>
          <a:p>
            <a:pPr algn="r" eaLnBrk="1" fontAlgn="auto" hangingPunct="1">
              <a:spcAft>
                <a:spcPts val="0"/>
              </a:spcAft>
              <a:buFontTx/>
              <a:buNone/>
              <a:defRPr/>
            </a:pPr>
            <a:r>
              <a:rPr lang="en-US" sz="2000" dirty="0">
                <a:ea typeface="+mn-ea"/>
                <a:cs typeface="+mn-cs"/>
              </a:rPr>
              <a:t>(Pohl, </a:t>
            </a:r>
            <a:r>
              <a:rPr lang="en-US" sz="2000" b="1" i="1" dirty="0">
                <a:ea typeface="+mn-ea"/>
                <a:cs typeface="+mn-cs"/>
              </a:rPr>
              <a:t>Learning to Think, Thinking to Learn</a:t>
            </a:r>
            <a:r>
              <a:rPr lang="en-US" sz="2000" dirty="0">
                <a:ea typeface="+mn-ea"/>
                <a:cs typeface="+mn-cs"/>
              </a:rPr>
              <a:t>, p. 14)</a:t>
            </a:r>
            <a:endParaRPr lang="en-AU" sz="2000" dirty="0">
              <a:ea typeface="+mn-ea"/>
              <a:cs typeface="+mn-cs"/>
            </a:endParaRPr>
          </a:p>
        </p:txBody>
      </p:sp>
    </p:spTree>
    <p:extLst>
      <p:ext uri="{BB962C8B-B14F-4D97-AF65-F5344CB8AC3E}">
        <p14:creationId xmlns:p14="http://schemas.microsoft.com/office/powerpoint/2010/main" val="1763496278"/>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pPr eaLnBrk="1" hangingPunct="1"/>
            <a:r>
              <a:rPr lang="en-US" altLang="en-US" sz="5400" b="1" smtClean="0">
                <a:latin typeface="Arial" pitchFamily="34" charset="0"/>
              </a:rPr>
              <a:t>Web Page</a:t>
            </a:r>
          </a:p>
        </p:txBody>
      </p:sp>
      <p:sp>
        <p:nvSpPr>
          <p:cNvPr id="75779" name="Content Placeholder 2"/>
          <p:cNvSpPr>
            <a:spLocks noGrp="1"/>
          </p:cNvSpPr>
          <p:nvPr>
            <p:ph idx="1"/>
          </p:nvPr>
        </p:nvSpPr>
        <p:spPr/>
        <p:txBody>
          <a:bodyPr/>
          <a:lstStyle/>
          <a:p>
            <a:pPr eaLnBrk="1" hangingPunct="1"/>
            <a:r>
              <a:rPr lang="en-US" altLang="en-US" dirty="0">
                <a:latin typeface="Arial" pitchFamily="34" charset="0"/>
                <a:hlinkClick r:id="rId3"/>
              </a:rPr>
              <a:t>http://harlemipads.wikispaces.com</a:t>
            </a:r>
            <a:r>
              <a:rPr lang="en-US" altLang="en-US" dirty="0" smtClean="0">
                <a:latin typeface="Arial" pitchFamily="34" charset="0"/>
                <a:hlinkClick r:id="rId3"/>
              </a:rPr>
              <a:t>/</a:t>
            </a:r>
            <a:endParaRPr lang="en-US" altLang="en-US" dirty="0" smtClean="0">
              <a:latin typeface="Arial" pitchFamily="34" charset="0"/>
            </a:endParaRPr>
          </a:p>
          <a:p>
            <a:pPr eaLnBrk="1" hangingPunct="1"/>
            <a:endParaRPr lang="en-US" altLang="en-US" dirty="0" smtClean="0">
              <a:latin typeface="Arial" pitchFamily="34" charset="0"/>
            </a:endParaRPr>
          </a:p>
        </p:txBody>
      </p:sp>
    </p:spTree>
    <p:extLst>
      <p:ext uri="{BB962C8B-B14F-4D97-AF65-F5344CB8AC3E}">
        <p14:creationId xmlns:p14="http://schemas.microsoft.com/office/powerpoint/2010/main" val="1822375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a:xfrm>
            <a:off x="457200" y="274638"/>
            <a:ext cx="8229600" cy="1935162"/>
          </a:xfrm>
        </p:spPr>
        <p:txBody>
          <a:bodyPr/>
          <a:lstStyle/>
          <a:p>
            <a:pPr eaLnBrk="1" hangingPunct="1"/>
            <a:r>
              <a:rPr lang="en-US" altLang="en-US" sz="3600" b="1" dirty="0" smtClean="0">
                <a:latin typeface="Verdana" pitchFamily="34" charset="0"/>
              </a:rPr>
              <a:t>Transforming Student Learning</a:t>
            </a:r>
          </a:p>
        </p:txBody>
      </p:sp>
      <p:sp>
        <p:nvSpPr>
          <p:cNvPr id="4099" name="Rectangle 7"/>
          <p:cNvSpPr>
            <a:spLocks noChangeArrowheads="1"/>
          </p:cNvSpPr>
          <p:nvPr/>
        </p:nvSpPr>
        <p:spPr bwMode="auto">
          <a:xfrm>
            <a:off x="754063" y="627062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fontAlgn="auto">
              <a:spcBef>
                <a:spcPts val="0"/>
              </a:spcBef>
              <a:spcAft>
                <a:spcPts val="0"/>
              </a:spcAft>
              <a:defRPr/>
            </a:pPr>
            <a:endParaRPr lang="en-US" dirty="0">
              <a:latin typeface="+mn-lt"/>
              <a:ea typeface="+mn-ea"/>
            </a:endParaRPr>
          </a:p>
        </p:txBody>
      </p:sp>
      <p:sp>
        <p:nvSpPr>
          <p:cNvPr id="4100" name="Text Box 8"/>
          <p:cNvSpPr txBox="1">
            <a:spLocks noChangeArrowheads="1"/>
          </p:cNvSpPr>
          <p:nvPr/>
        </p:nvSpPr>
        <p:spPr bwMode="auto">
          <a:xfrm>
            <a:off x="1371600" y="61722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a:solidFill>
                  <a:schemeClr val="tx1"/>
                </a:solidFill>
                <a:latin typeface="Verdana" charset="0"/>
                <a:ea typeface="ＭＳ Ｐゴシック" charset="0"/>
              </a:defRPr>
            </a:lvl1pPr>
            <a:lvl2pPr marL="742950" indent="-285750" eaLnBrk="0" hangingPunct="0">
              <a:defRPr>
                <a:solidFill>
                  <a:schemeClr val="tx1"/>
                </a:solidFill>
                <a:latin typeface="Verdana" charset="0"/>
                <a:ea typeface="ＭＳ Ｐゴシック" charset="0"/>
              </a:defRPr>
            </a:lvl2pPr>
            <a:lvl3pPr marL="1143000" indent="-228600" eaLnBrk="0" hangingPunct="0">
              <a:defRPr>
                <a:solidFill>
                  <a:schemeClr val="tx1"/>
                </a:solidFill>
                <a:latin typeface="Verdana" charset="0"/>
                <a:ea typeface="ＭＳ Ｐゴシック" charset="0"/>
              </a:defRPr>
            </a:lvl3pPr>
            <a:lvl4pPr marL="1600200" indent="-228600" eaLnBrk="0" hangingPunct="0">
              <a:defRPr>
                <a:solidFill>
                  <a:schemeClr val="tx1"/>
                </a:solidFill>
                <a:latin typeface="Verdana" charset="0"/>
                <a:ea typeface="ＭＳ Ｐゴシック" charset="0"/>
              </a:defRPr>
            </a:lvl4pPr>
            <a:lvl5pPr marL="2057400" indent="-228600" eaLnBrk="0" hangingPunct="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eaLnBrk="1" fontAlgn="auto" hangingPunct="1">
              <a:spcBef>
                <a:spcPct val="50000"/>
              </a:spcBef>
              <a:spcAft>
                <a:spcPts val="0"/>
              </a:spcAft>
              <a:defRPr/>
            </a:pPr>
            <a:endParaRPr lang="en-US" dirty="0"/>
          </a:p>
        </p:txBody>
      </p:sp>
      <p:sp>
        <p:nvSpPr>
          <p:cNvPr id="4101" name="Text Box 9"/>
          <p:cNvSpPr txBox="1">
            <a:spLocks noChangeArrowheads="1"/>
          </p:cNvSpPr>
          <p:nvPr/>
        </p:nvSpPr>
        <p:spPr bwMode="auto">
          <a:xfrm>
            <a:off x="1676400" y="6248400"/>
            <a:ext cx="58658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a:solidFill>
                  <a:schemeClr val="tx1"/>
                </a:solidFill>
                <a:latin typeface="Verdana" charset="0"/>
                <a:ea typeface="ＭＳ Ｐゴシック" charset="0"/>
              </a:defRPr>
            </a:lvl1pPr>
            <a:lvl2pPr marL="742950" indent="-285750" eaLnBrk="0" hangingPunct="0">
              <a:defRPr>
                <a:solidFill>
                  <a:schemeClr val="tx1"/>
                </a:solidFill>
                <a:latin typeface="Verdana" charset="0"/>
                <a:ea typeface="ＭＳ Ｐゴシック" charset="0"/>
              </a:defRPr>
            </a:lvl2pPr>
            <a:lvl3pPr marL="1143000" indent="-228600" eaLnBrk="0" hangingPunct="0">
              <a:defRPr>
                <a:solidFill>
                  <a:schemeClr val="tx1"/>
                </a:solidFill>
                <a:latin typeface="Verdana" charset="0"/>
                <a:ea typeface="ＭＳ Ｐゴシック" charset="0"/>
              </a:defRPr>
            </a:lvl3pPr>
            <a:lvl4pPr marL="1600200" indent="-228600" eaLnBrk="0" hangingPunct="0">
              <a:defRPr>
                <a:solidFill>
                  <a:schemeClr val="tx1"/>
                </a:solidFill>
                <a:latin typeface="Verdana" charset="0"/>
                <a:ea typeface="ＭＳ Ｐゴシック" charset="0"/>
              </a:defRPr>
            </a:lvl4pPr>
            <a:lvl5pPr marL="2057400" indent="-228600" eaLnBrk="0" hangingPunct="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pPr eaLnBrk="1" fontAlgn="auto" hangingPunct="1">
              <a:spcBef>
                <a:spcPts val="0"/>
              </a:spcBef>
              <a:spcAft>
                <a:spcPts val="0"/>
              </a:spcAft>
              <a:defRPr/>
            </a:pPr>
            <a:endParaRPr lang="en-US" dirty="0"/>
          </a:p>
        </p:txBody>
      </p:sp>
      <p:pic>
        <p:nvPicPr>
          <p:cNvPr id="4102" name="Content Placeholder 2">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1866900" y="2198688"/>
            <a:ext cx="5484813" cy="3652837"/>
          </a:xfrm>
        </p:spPr>
      </p:pic>
    </p:spTree>
    <p:extLst>
      <p:ext uri="{BB962C8B-B14F-4D97-AF65-F5344CB8AC3E}">
        <p14:creationId xmlns:p14="http://schemas.microsoft.com/office/powerpoint/2010/main" val="4097844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endParaRPr lang="en-US" altLang="en-US" dirty="0" smtClean="0">
              <a:latin typeface="Arial" pitchFamily="34" charset="0"/>
            </a:endParaRPr>
          </a:p>
        </p:txBody>
      </p:sp>
      <p:sp>
        <p:nvSpPr>
          <p:cNvPr id="5123" name="Content Placeholder 2"/>
          <p:cNvSpPr>
            <a:spLocks noGrp="1"/>
          </p:cNvSpPr>
          <p:nvPr>
            <p:ph idx="1"/>
          </p:nvPr>
        </p:nvSpPr>
        <p:spPr/>
        <p:txBody>
          <a:bodyPr/>
          <a:lstStyle/>
          <a:p>
            <a:pPr eaLnBrk="1" hangingPunct="1"/>
            <a:endParaRPr lang="en-US" altLang="en-US" dirty="0" smtClean="0">
              <a:latin typeface="Arial" pitchFamily="34" charset="0"/>
            </a:endParaRPr>
          </a:p>
        </p:txBody>
      </p:sp>
      <p:pic>
        <p:nvPicPr>
          <p:cNvPr id="5124" name="Picture 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631825"/>
            <a:ext cx="7989888" cy="556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5409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ChangeArrowheads="1"/>
          </p:cNvSpPr>
          <p:nvPr/>
        </p:nvSpPr>
        <p:spPr bwMode="auto">
          <a:xfrm>
            <a:off x="5638800" y="1447800"/>
            <a:ext cx="2743200" cy="4876800"/>
          </a:xfrm>
          <a:prstGeom prst="upArrow">
            <a:avLst>
              <a:gd name="adj1" fmla="val 50000"/>
              <a:gd name="adj2" fmla="val 44444"/>
            </a:avLst>
          </a:prstGeom>
          <a:gradFill rotWithShape="1">
            <a:gsLst>
              <a:gs pos="0">
                <a:srgbClr val="FFFFFF"/>
              </a:gs>
              <a:gs pos="100000">
                <a:srgbClr val="FFFF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dirty="0">
              <a:latin typeface="Calibri" charset="0"/>
              <a:ea typeface="ＭＳ Ｐゴシック" charset="0"/>
              <a:cs typeface="Arial" charset="0"/>
            </a:endParaRPr>
          </a:p>
        </p:txBody>
      </p:sp>
      <p:sp>
        <p:nvSpPr>
          <p:cNvPr id="7171" name="AutoShape 3"/>
          <p:cNvSpPr>
            <a:spLocks noChangeArrowheads="1"/>
          </p:cNvSpPr>
          <p:nvPr/>
        </p:nvSpPr>
        <p:spPr bwMode="auto">
          <a:xfrm>
            <a:off x="381000" y="1447800"/>
            <a:ext cx="2743200" cy="4876800"/>
          </a:xfrm>
          <a:prstGeom prst="upArrow">
            <a:avLst>
              <a:gd name="adj1" fmla="val 50000"/>
              <a:gd name="adj2" fmla="val 44444"/>
            </a:avLst>
          </a:prstGeom>
          <a:gradFill rotWithShape="1">
            <a:gsLst>
              <a:gs pos="0">
                <a:schemeClr val="bg1"/>
              </a:gs>
              <a:gs pos="100000">
                <a:srgbClr val="33CC33"/>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dirty="0">
              <a:latin typeface="Calibri" charset="0"/>
              <a:ea typeface="ＭＳ Ｐゴシック" charset="0"/>
              <a:cs typeface="Arial" charset="0"/>
            </a:endParaRPr>
          </a:p>
        </p:txBody>
      </p:sp>
      <p:sp>
        <p:nvSpPr>
          <p:cNvPr id="7172" name="Rectangle 4"/>
          <p:cNvSpPr>
            <a:spLocks noGrp="1" noChangeArrowheads="1"/>
          </p:cNvSpPr>
          <p:nvPr>
            <p:ph type="title"/>
          </p:nvPr>
        </p:nvSpPr>
        <p:spPr/>
        <p:txBody>
          <a:bodyPr/>
          <a:lstStyle/>
          <a:p>
            <a:pPr eaLnBrk="1" hangingPunct="1"/>
            <a:r>
              <a:rPr lang="en-US" altLang="en-US" sz="4000" dirty="0" smtClean="0"/>
              <a:t>Original Terms            New Terms</a:t>
            </a:r>
            <a:endParaRPr lang="en-AU" altLang="en-US" sz="4000" dirty="0" smtClean="0"/>
          </a:p>
        </p:txBody>
      </p:sp>
      <p:sp>
        <p:nvSpPr>
          <p:cNvPr id="4101" name="Rectangle 5"/>
          <p:cNvSpPr>
            <a:spLocks noGrp="1" noChangeArrowheads="1"/>
          </p:cNvSpPr>
          <p:nvPr>
            <p:ph type="body" idx="1"/>
          </p:nvPr>
        </p:nvSpPr>
        <p:spPr>
          <a:xfrm>
            <a:off x="304800" y="1676400"/>
            <a:ext cx="3962400" cy="4525963"/>
          </a:xfrm>
        </p:spPr>
        <p:txBody>
          <a:bodyPr rtlCol="0">
            <a:normAutofit lnSpcReduction="10000"/>
          </a:bodyPr>
          <a:lstStyle/>
          <a:p>
            <a:pPr eaLnBrk="1" fontAlgn="auto" hangingPunct="1">
              <a:lnSpc>
                <a:spcPct val="140000"/>
              </a:lnSpc>
              <a:spcAft>
                <a:spcPts val="0"/>
              </a:spcAft>
              <a:buFont typeface="Arial"/>
              <a:buChar char="•"/>
              <a:defRPr/>
            </a:pPr>
            <a:r>
              <a:rPr lang="en-US" dirty="0">
                <a:ea typeface="+mn-ea"/>
                <a:cs typeface="+mn-cs"/>
              </a:rPr>
              <a:t>Evaluation</a:t>
            </a:r>
          </a:p>
          <a:p>
            <a:pPr eaLnBrk="1" fontAlgn="auto" hangingPunct="1">
              <a:lnSpc>
                <a:spcPct val="140000"/>
              </a:lnSpc>
              <a:spcAft>
                <a:spcPts val="0"/>
              </a:spcAft>
              <a:buFont typeface="Arial"/>
              <a:buChar char="•"/>
              <a:defRPr/>
            </a:pPr>
            <a:r>
              <a:rPr lang="en-US" dirty="0">
                <a:ea typeface="+mn-ea"/>
                <a:cs typeface="+mn-cs"/>
              </a:rPr>
              <a:t>Synthesis</a:t>
            </a:r>
          </a:p>
          <a:p>
            <a:pPr eaLnBrk="1" fontAlgn="auto" hangingPunct="1">
              <a:lnSpc>
                <a:spcPct val="140000"/>
              </a:lnSpc>
              <a:spcAft>
                <a:spcPts val="0"/>
              </a:spcAft>
              <a:buFont typeface="Arial"/>
              <a:buChar char="•"/>
              <a:defRPr/>
            </a:pPr>
            <a:r>
              <a:rPr lang="en-US" dirty="0">
                <a:ea typeface="+mn-ea"/>
                <a:cs typeface="+mn-cs"/>
              </a:rPr>
              <a:t>Analysis</a:t>
            </a:r>
          </a:p>
          <a:p>
            <a:pPr eaLnBrk="1" fontAlgn="auto" hangingPunct="1">
              <a:lnSpc>
                <a:spcPct val="140000"/>
              </a:lnSpc>
              <a:spcAft>
                <a:spcPts val="0"/>
              </a:spcAft>
              <a:buFont typeface="Arial"/>
              <a:buChar char="•"/>
              <a:defRPr/>
            </a:pPr>
            <a:r>
              <a:rPr lang="en-US" dirty="0">
                <a:ea typeface="+mn-ea"/>
                <a:cs typeface="+mn-cs"/>
              </a:rPr>
              <a:t>Application</a:t>
            </a:r>
          </a:p>
          <a:p>
            <a:pPr eaLnBrk="1" fontAlgn="auto" hangingPunct="1">
              <a:lnSpc>
                <a:spcPct val="140000"/>
              </a:lnSpc>
              <a:spcAft>
                <a:spcPts val="0"/>
              </a:spcAft>
              <a:buFont typeface="Arial"/>
              <a:buChar char="•"/>
              <a:defRPr/>
            </a:pPr>
            <a:r>
              <a:rPr lang="en-US" dirty="0">
                <a:ea typeface="+mn-ea"/>
                <a:cs typeface="+mn-cs"/>
              </a:rPr>
              <a:t>Comprehension</a:t>
            </a:r>
          </a:p>
          <a:p>
            <a:pPr eaLnBrk="1" fontAlgn="auto" hangingPunct="1">
              <a:lnSpc>
                <a:spcPct val="140000"/>
              </a:lnSpc>
              <a:spcAft>
                <a:spcPts val="0"/>
              </a:spcAft>
              <a:buFont typeface="Arial"/>
              <a:buChar char="•"/>
              <a:defRPr/>
            </a:pPr>
            <a:r>
              <a:rPr lang="en-US" dirty="0">
                <a:ea typeface="+mn-ea"/>
                <a:cs typeface="+mn-cs"/>
              </a:rPr>
              <a:t>Knowledge</a:t>
            </a:r>
            <a:endParaRPr lang="en-AU" dirty="0">
              <a:ea typeface="+mn-ea"/>
              <a:cs typeface="+mn-cs"/>
            </a:endParaRPr>
          </a:p>
        </p:txBody>
      </p:sp>
      <p:sp>
        <p:nvSpPr>
          <p:cNvPr id="4102" name="Text Box 6"/>
          <p:cNvSpPr txBox="1">
            <a:spLocks noChangeArrowheads="1"/>
          </p:cNvSpPr>
          <p:nvPr/>
        </p:nvSpPr>
        <p:spPr bwMode="auto">
          <a:xfrm>
            <a:off x="5791200" y="1752600"/>
            <a:ext cx="3581400"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Calibri" charset="0"/>
                <a:ea typeface="ＭＳ Ｐゴシック"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eaLnBrk="1" hangingPunct="1">
              <a:lnSpc>
                <a:spcPct val="110000"/>
              </a:lnSpc>
              <a:spcBef>
                <a:spcPct val="50000"/>
              </a:spcBef>
              <a:buFontTx/>
              <a:buChar char="•"/>
              <a:defRPr/>
            </a:pPr>
            <a:r>
              <a:rPr lang="en-US" sz="3200" dirty="0" smtClean="0">
                <a:solidFill>
                  <a:schemeClr val="accent2"/>
                </a:solidFill>
              </a:rPr>
              <a:t>Creating</a:t>
            </a:r>
          </a:p>
          <a:p>
            <a:pPr eaLnBrk="1" hangingPunct="1">
              <a:lnSpc>
                <a:spcPct val="110000"/>
              </a:lnSpc>
              <a:spcBef>
                <a:spcPct val="50000"/>
              </a:spcBef>
              <a:buFontTx/>
              <a:buChar char="•"/>
              <a:defRPr/>
            </a:pPr>
            <a:r>
              <a:rPr lang="en-US" sz="3200" dirty="0" smtClean="0">
                <a:solidFill>
                  <a:schemeClr val="accent2"/>
                </a:solidFill>
              </a:rPr>
              <a:t>Evaluating</a:t>
            </a:r>
          </a:p>
          <a:p>
            <a:pPr eaLnBrk="1" hangingPunct="1">
              <a:lnSpc>
                <a:spcPct val="110000"/>
              </a:lnSpc>
              <a:spcBef>
                <a:spcPct val="50000"/>
              </a:spcBef>
              <a:buFontTx/>
              <a:buChar char="•"/>
              <a:defRPr/>
            </a:pPr>
            <a:r>
              <a:rPr lang="en-US" sz="3200" dirty="0" smtClean="0">
                <a:solidFill>
                  <a:schemeClr val="accent2"/>
                </a:solidFill>
              </a:rPr>
              <a:t>Analyzing</a:t>
            </a:r>
          </a:p>
          <a:p>
            <a:pPr eaLnBrk="1" hangingPunct="1">
              <a:lnSpc>
                <a:spcPct val="110000"/>
              </a:lnSpc>
              <a:spcBef>
                <a:spcPct val="50000"/>
              </a:spcBef>
              <a:buFontTx/>
              <a:buChar char="•"/>
              <a:defRPr/>
            </a:pPr>
            <a:r>
              <a:rPr lang="en-US" sz="3200" dirty="0" smtClean="0">
                <a:solidFill>
                  <a:schemeClr val="accent2"/>
                </a:solidFill>
              </a:rPr>
              <a:t>Applying</a:t>
            </a:r>
          </a:p>
          <a:p>
            <a:pPr eaLnBrk="1" hangingPunct="1">
              <a:lnSpc>
                <a:spcPct val="110000"/>
              </a:lnSpc>
              <a:spcBef>
                <a:spcPct val="50000"/>
              </a:spcBef>
              <a:buFontTx/>
              <a:buChar char="•"/>
              <a:defRPr/>
            </a:pPr>
            <a:r>
              <a:rPr lang="en-US" sz="3200" dirty="0" smtClean="0">
                <a:solidFill>
                  <a:schemeClr val="accent2"/>
                </a:solidFill>
              </a:rPr>
              <a:t>Understanding</a:t>
            </a:r>
          </a:p>
          <a:p>
            <a:pPr eaLnBrk="1" hangingPunct="1">
              <a:lnSpc>
                <a:spcPct val="110000"/>
              </a:lnSpc>
              <a:spcBef>
                <a:spcPct val="50000"/>
              </a:spcBef>
              <a:buFontTx/>
              <a:buChar char="•"/>
              <a:defRPr/>
            </a:pPr>
            <a:r>
              <a:rPr lang="en-US" sz="3200" dirty="0" smtClean="0">
                <a:solidFill>
                  <a:schemeClr val="accent2"/>
                </a:solidFill>
              </a:rPr>
              <a:t>Remembering</a:t>
            </a:r>
            <a:endParaRPr lang="en-AU" sz="3200" dirty="0" smtClean="0">
              <a:solidFill>
                <a:schemeClr val="accent2"/>
              </a:solidFill>
            </a:endParaRPr>
          </a:p>
        </p:txBody>
      </p:sp>
      <p:sp>
        <p:nvSpPr>
          <p:cNvPr id="7175" name="AutoShape 7"/>
          <p:cNvSpPr>
            <a:spLocks noChangeArrowheads="1"/>
          </p:cNvSpPr>
          <p:nvPr/>
        </p:nvSpPr>
        <p:spPr bwMode="auto">
          <a:xfrm rot="1007404">
            <a:off x="3581400" y="2133600"/>
            <a:ext cx="1752600" cy="457200"/>
          </a:xfrm>
          <a:prstGeom prst="rightArrow">
            <a:avLst>
              <a:gd name="adj1" fmla="val 50000"/>
              <a:gd name="adj2" fmla="val 95833"/>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Calibri" charset="0"/>
              <a:ea typeface="ＭＳ Ｐゴシック" charset="0"/>
              <a:cs typeface="Arial" charset="0"/>
            </a:endParaRPr>
          </a:p>
        </p:txBody>
      </p:sp>
      <p:sp>
        <p:nvSpPr>
          <p:cNvPr id="7176" name="AutoShape 8"/>
          <p:cNvSpPr>
            <a:spLocks noChangeArrowheads="1"/>
          </p:cNvSpPr>
          <p:nvPr/>
        </p:nvSpPr>
        <p:spPr bwMode="auto">
          <a:xfrm rot="-1731763">
            <a:off x="3581400" y="2286000"/>
            <a:ext cx="1752600" cy="457200"/>
          </a:xfrm>
          <a:prstGeom prst="rightArrow">
            <a:avLst>
              <a:gd name="adj1" fmla="val 50000"/>
              <a:gd name="adj2" fmla="val 95833"/>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Calibri" charset="0"/>
              <a:ea typeface="ＭＳ Ｐゴシック" charset="0"/>
              <a:cs typeface="Arial" charset="0"/>
            </a:endParaRPr>
          </a:p>
        </p:txBody>
      </p:sp>
      <p:sp>
        <p:nvSpPr>
          <p:cNvPr id="7177" name="AutoShape 9"/>
          <p:cNvSpPr>
            <a:spLocks noChangeArrowheads="1"/>
          </p:cNvSpPr>
          <p:nvPr/>
        </p:nvSpPr>
        <p:spPr bwMode="auto">
          <a:xfrm>
            <a:off x="3886200" y="3429000"/>
            <a:ext cx="1143000" cy="457200"/>
          </a:xfrm>
          <a:prstGeom prst="rightArrow">
            <a:avLst>
              <a:gd name="adj1" fmla="val 50000"/>
              <a:gd name="adj2" fmla="val 62500"/>
            </a:avLst>
          </a:prstGeom>
          <a:solidFill>
            <a:srgbClr val="FF33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Calibri" charset="0"/>
              <a:ea typeface="ＭＳ Ｐゴシック" charset="0"/>
              <a:cs typeface="Arial" charset="0"/>
            </a:endParaRPr>
          </a:p>
        </p:txBody>
      </p:sp>
      <p:sp>
        <p:nvSpPr>
          <p:cNvPr id="7178" name="AutoShape 10"/>
          <p:cNvSpPr>
            <a:spLocks noChangeArrowheads="1"/>
          </p:cNvSpPr>
          <p:nvPr/>
        </p:nvSpPr>
        <p:spPr bwMode="auto">
          <a:xfrm>
            <a:off x="3886200" y="4191000"/>
            <a:ext cx="1143000" cy="457200"/>
          </a:xfrm>
          <a:prstGeom prst="rightArrow">
            <a:avLst>
              <a:gd name="adj1" fmla="val 50000"/>
              <a:gd name="adj2" fmla="val 625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Calibri" charset="0"/>
              <a:ea typeface="ＭＳ Ｐゴシック" charset="0"/>
              <a:cs typeface="Arial" charset="0"/>
            </a:endParaRPr>
          </a:p>
        </p:txBody>
      </p:sp>
      <p:sp>
        <p:nvSpPr>
          <p:cNvPr id="7179" name="AutoShape 11"/>
          <p:cNvSpPr>
            <a:spLocks noChangeArrowheads="1"/>
          </p:cNvSpPr>
          <p:nvPr/>
        </p:nvSpPr>
        <p:spPr bwMode="auto">
          <a:xfrm>
            <a:off x="3886200" y="5029200"/>
            <a:ext cx="1143000" cy="457200"/>
          </a:xfrm>
          <a:prstGeom prst="rightArrow">
            <a:avLst>
              <a:gd name="adj1" fmla="val 50000"/>
              <a:gd name="adj2" fmla="val 62500"/>
            </a:avLst>
          </a:prstGeom>
          <a:solidFill>
            <a:srgbClr val="ED7C0B"/>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Calibri" charset="0"/>
              <a:ea typeface="ＭＳ Ｐゴシック" charset="0"/>
              <a:cs typeface="Arial" charset="0"/>
            </a:endParaRPr>
          </a:p>
        </p:txBody>
      </p:sp>
      <p:sp>
        <p:nvSpPr>
          <p:cNvPr id="7180" name="AutoShape 12"/>
          <p:cNvSpPr>
            <a:spLocks noChangeArrowheads="1"/>
          </p:cNvSpPr>
          <p:nvPr/>
        </p:nvSpPr>
        <p:spPr bwMode="auto">
          <a:xfrm>
            <a:off x="3886200" y="5867400"/>
            <a:ext cx="1143000" cy="457200"/>
          </a:xfrm>
          <a:prstGeom prst="rightArrow">
            <a:avLst>
              <a:gd name="adj1" fmla="val 50000"/>
              <a:gd name="adj2" fmla="val 62500"/>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Calibri" charset="0"/>
              <a:ea typeface="ＭＳ Ｐゴシック" charset="0"/>
              <a:cs typeface="Arial" charset="0"/>
            </a:endParaRPr>
          </a:p>
        </p:txBody>
      </p:sp>
      <p:sp>
        <p:nvSpPr>
          <p:cNvPr id="7181" name="Text Box 13"/>
          <p:cNvSpPr txBox="1">
            <a:spLocks noChangeArrowheads="1"/>
          </p:cNvSpPr>
          <p:nvPr/>
        </p:nvSpPr>
        <p:spPr bwMode="auto">
          <a:xfrm>
            <a:off x="304800" y="6477000"/>
            <a:ext cx="883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Calibri" charset="0"/>
                <a:ea typeface="ＭＳ Ｐゴシック"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algn="r" eaLnBrk="1" hangingPunct="1">
              <a:spcBef>
                <a:spcPct val="50000"/>
              </a:spcBef>
              <a:defRPr/>
            </a:pPr>
            <a:r>
              <a:rPr lang="en-US" dirty="0" smtClean="0">
                <a:solidFill>
                  <a:schemeClr val="accent2"/>
                </a:solidFill>
              </a:rPr>
              <a:t>(Based on Pohl, 2000, </a:t>
            </a:r>
            <a:r>
              <a:rPr lang="en-US" b="1" i="1" dirty="0" smtClean="0">
                <a:solidFill>
                  <a:schemeClr val="accent2"/>
                </a:solidFill>
              </a:rPr>
              <a:t>Learning to Think, Thinking to Learn, p. 8</a:t>
            </a:r>
            <a:r>
              <a:rPr lang="en-US" dirty="0" smtClean="0">
                <a:solidFill>
                  <a:schemeClr val="accent2"/>
                </a:solidFill>
              </a:rPr>
              <a:t>) </a:t>
            </a:r>
            <a:endParaRPr lang="en-AU" dirty="0" smtClean="0">
              <a:solidFill>
                <a:schemeClr val="accent2"/>
              </a:solidFill>
            </a:endParaRPr>
          </a:p>
        </p:txBody>
      </p:sp>
    </p:spTree>
    <p:extLst>
      <p:ext uri="{BB962C8B-B14F-4D97-AF65-F5344CB8AC3E}">
        <p14:creationId xmlns:p14="http://schemas.microsoft.com/office/powerpoint/2010/main" val="354323960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4102">
                                            <p:txEl>
                                              <p:pRg st="5" end="5"/>
                                            </p:txEl>
                                          </p:spTgt>
                                        </p:tgtEl>
                                        <p:attrNameLst>
                                          <p:attrName>style.visibility</p:attrName>
                                        </p:attrNameLst>
                                      </p:cBhvr>
                                      <p:to>
                                        <p:strVal val="visible"/>
                                      </p:to>
                                    </p:set>
                                    <p:anim calcmode="lin" valueType="num">
                                      <p:cBhvr additive="base">
                                        <p:cTn id="7" dur="3000" fill="hold"/>
                                        <p:tgtEl>
                                          <p:spTgt spid="4102">
                                            <p:txEl>
                                              <p:pRg st="5" end="5"/>
                                            </p:tx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4102">
                                            <p:txEl>
                                              <p:pRg st="5" end="5"/>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0"/>
                            </p:stCondLst>
                            <p:childTnLst>
                              <p:par>
                                <p:cTn id="10" presetID="2" presetClass="entr" presetSubtype="2" fill="hold" nodeType="afterEffect">
                                  <p:stCondLst>
                                    <p:cond delay="0"/>
                                  </p:stCondLst>
                                  <p:childTnLst>
                                    <p:set>
                                      <p:cBhvr>
                                        <p:cTn id="11" dur="1" fill="hold">
                                          <p:stCondLst>
                                            <p:cond delay="0"/>
                                          </p:stCondLst>
                                        </p:cTn>
                                        <p:tgtEl>
                                          <p:spTgt spid="4102">
                                            <p:txEl>
                                              <p:pRg st="4" end="4"/>
                                            </p:txEl>
                                          </p:spTgt>
                                        </p:tgtEl>
                                        <p:attrNameLst>
                                          <p:attrName>style.visibility</p:attrName>
                                        </p:attrNameLst>
                                      </p:cBhvr>
                                      <p:to>
                                        <p:strVal val="visible"/>
                                      </p:to>
                                    </p:set>
                                    <p:anim calcmode="lin" valueType="num">
                                      <p:cBhvr additive="base">
                                        <p:cTn id="12" dur="3000" fill="hold"/>
                                        <p:tgtEl>
                                          <p:spTgt spid="4102">
                                            <p:txEl>
                                              <p:pRg st="4" end="4"/>
                                            </p:txEl>
                                          </p:spTgt>
                                        </p:tgtEl>
                                        <p:attrNameLst>
                                          <p:attrName>ppt_x</p:attrName>
                                        </p:attrNameLst>
                                      </p:cBhvr>
                                      <p:tavLst>
                                        <p:tav tm="0">
                                          <p:val>
                                            <p:strVal val="1+#ppt_w/2"/>
                                          </p:val>
                                        </p:tav>
                                        <p:tav tm="100000">
                                          <p:val>
                                            <p:strVal val="#ppt_x"/>
                                          </p:val>
                                        </p:tav>
                                      </p:tavLst>
                                    </p:anim>
                                    <p:anim calcmode="lin" valueType="num">
                                      <p:cBhvr additive="base">
                                        <p:cTn id="13" dur="3000" fill="hold"/>
                                        <p:tgtEl>
                                          <p:spTgt spid="4102">
                                            <p:txEl>
                                              <p:pRg st="4" end="4"/>
                                            </p:txEl>
                                          </p:spTgt>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6000"/>
                            </p:stCondLst>
                            <p:childTnLst>
                              <p:par>
                                <p:cTn id="15" presetID="2" presetClass="entr" presetSubtype="2" fill="hold" nodeType="afterEffect">
                                  <p:stCondLst>
                                    <p:cond delay="0"/>
                                  </p:stCondLst>
                                  <p:childTnLst>
                                    <p:set>
                                      <p:cBhvr>
                                        <p:cTn id="16" dur="1" fill="hold">
                                          <p:stCondLst>
                                            <p:cond delay="0"/>
                                          </p:stCondLst>
                                        </p:cTn>
                                        <p:tgtEl>
                                          <p:spTgt spid="4102">
                                            <p:txEl>
                                              <p:pRg st="3" end="3"/>
                                            </p:txEl>
                                          </p:spTgt>
                                        </p:tgtEl>
                                        <p:attrNameLst>
                                          <p:attrName>style.visibility</p:attrName>
                                        </p:attrNameLst>
                                      </p:cBhvr>
                                      <p:to>
                                        <p:strVal val="visible"/>
                                      </p:to>
                                    </p:set>
                                    <p:anim calcmode="lin" valueType="num">
                                      <p:cBhvr additive="base">
                                        <p:cTn id="17" dur="3000" fill="hold"/>
                                        <p:tgtEl>
                                          <p:spTgt spid="4102">
                                            <p:txEl>
                                              <p:pRg st="3" end="3"/>
                                            </p:txEl>
                                          </p:spTgt>
                                        </p:tgtEl>
                                        <p:attrNameLst>
                                          <p:attrName>ppt_x</p:attrName>
                                        </p:attrNameLst>
                                      </p:cBhvr>
                                      <p:tavLst>
                                        <p:tav tm="0">
                                          <p:val>
                                            <p:strVal val="1+#ppt_w/2"/>
                                          </p:val>
                                        </p:tav>
                                        <p:tav tm="100000">
                                          <p:val>
                                            <p:strVal val="#ppt_x"/>
                                          </p:val>
                                        </p:tav>
                                      </p:tavLst>
                                    </p:anim>
                                    <p:anim calcmode="lin" valueType="num">
                                      <p:cBhvr additive="base">
                                        <p:cTn id="18" dur="3000" fill="hold"/>
                                        <p:tgtEl>
                                          <p:spTgt spid="4102">
                                            <p:txEl>
                                              <p:pRg st="3" end="3"/>
                                            </p:txEl>
                                          </p:spTgt>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9000"/>
                            </p:stCondLst>
                            <p:childTnLst>
                              <p:par>
                                <p:cTn id="20" presetID="2" presetClass="entr" presetSubtype="2" fill="hold" nodeType="afterEffect">
                                  <p:stCondLst>
                                    <p:cond delay="0"/>
                                  </p:stCondLst>
                                  <p:childTnLst>
                                    <p:set>
                                      <p:cBhvr>
                                        <p:cTn id="21" dur="1" fill="hold">
                                          <p:stCondLst>
                                            <p:cond delay="0"/>
                                          </p:stCondLst>
                                        </p:cTn>
                                        <p:tgtEl>
                                          <p:spTgt spid="4102">
                                            <p:txEl>
                                              <p:pRg st="2" end="2"/>
                                            </p:txEl>
                                          </p:spTgt>
                                        </p:tgtEl>
                                        <p:attrNameLst>
                                          <p:attrName>style.visibility</p:attrName>
                                        </p:attrNameLst>
                                      </p:cBhvr>
                                      <p:to>
                                        <p:strVal val="visible"/>
                                      </p:to>
                                    </p:set>
                                    <p:anim calcmode="lin" valueType="num">
                                      <p:cBhvr additive="base">
                                        <p:cTn id="22" dur="3000" fill="hold"/>
                                        <p:tgtEl>
                                          <p:spTgt spid="4102">
                                            <p:txEl>
                                              <p:pRg st="2" end="2"/>
                                            </p:txEl>
                                          </p:spTgt>
                                        </p:tgtEl>
                                        <p:attrNameLst>
                                          <p:attrName>ppt_x</p:attrName>
                                        </p:attrNameLst>
                                      </p:cBhvr>
                                      <p:tavLst>
                                        <p:tav tm="0">
                                          <p:val>
                                            <p:strVal val="1+#ppt_w/2"/>
                                          </p:val>
                                        </p:tav>
                                        <p:tav tm="100000">
                                          <p:val>
                                            <p:strVal val="#ppt_x"/>
                                          </p:val>
                                        </p:tav>
                                      </p:tavLst>
                                    </p:anim>
                                    <p:anim calcmode="lin" valueType="num">
                                      <p:cBhvr additive="base">
                                        <p:cTn id="23" dur="3000" fill="hold"/>
                                        <p:tgtEl>
                                          <p:spTgt spid="4102">
                                            <p:txEl>
                                              <p:pRg st="2" end="2"/>
                                            </p:txEl>
                                          </p:spTgt>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12000"/>
                            </p:stCondLst>
                            <p:childTnLst>
                              <p:par>
                                <p:cTn id="25" presetID="2" presetClass="entr" presetSubtype="2" fill="hold" nodeType="afterEffect">
                                  <p:stCondLst>
                                    <p:cond delay="0"/>
                                  </p:stCondLst>
                                  <p:childTnLst>
                                    <p:set>
                                      <p:cBhvr>
                                        <p:cTn id="26" dur="1" fill="hold">
                                          <p:stCondLst>
                                            <p:cond delay="0"/>
                                          </p:stCondLst>
                                        </p:cTn>
                                        <p:tgtEl>
                                          <p:spTgt spid="4102">
                                            <p:txEl>
                                              <p:pRg st="1" end="1"/>
                                            </p:txEl>
                                          </p:spTgt>
                                        </p:tgtEl>
                                        <p:attrNameLst>
                                          <p:attrName>style.visibility</p:attrName>
                                        </p:attrNameLst>
                                      </p:cBhvr>
                                      <p:to>
                                        <p:strVal val="visible"/>
                                      </p:to>
                                    </p:set>
                                    <p:anim calcmode="lin" valueType="num">
                                      <p:cBhvr additive="base">
                                        <p:cTn id="27" dur="3000" fill="hold"/>
                                        <p:tgtEl>
                                          <p:spTgt spid="4102">
                                            <p:txEl>
                                              <p:pRg st="1" end="1"/>
                                            </p:txEl>
                                          </p:spTgt>
                                        </p:tgtEl>
                                        <p:attrNameLst>
                                          <p:attrName>ppt_x</p:attrName>
                                        </p:attrNameLst>
                                      </p:cBhvr>
                                      <p:tavLst>
                                        <p:tav tm="0">
                                          <p:val>
                                            <p:strVal val="1+#ppt_w/2"/>
                                          </p:val>
                                        </p:tav>
                                        <p:tav tm="100000">
                                          <p:val>
                                            <p:strVal val="#ppt_x"/>
                                          </p:val>
                                        </p:tav>
                                      </p:tavLst>
                                    </p:anim>
                                    <p:anim calcmode="lin" valueType="num">
                                      <p:cBhvr additive="base">
                                        <p:cTn id="28" dur="3000" fill="hold"/>
                                        <p:tgtEl>
                                          <p:spTgt spid="4102">
                                            <p:txEl>
                                              <p:pRg st="1" end="1"/>
                                            </p:txEl>
                                          </p:spTgt>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5000"/>
                            </p:stCondLst>
                            <p:childTnLst>
                              <p:par>
                                <p:cTn id="30" presetID="2" presetClass="entr" presetSubtype="2" fill="hold" nodeType="afterEffect">
                                  <p:stCondLst>
                                    <p:cond delay="0"/>
                                  </p:stCondLst>
                                  <p:childTnLst>
                                    <p:set>
                                      <p:cBhvr>
                                        <p:cTn id="31" dur="1" fill="hold">
                                          <p:stCondLst>
                                            <p:cond delay="0"/>
                                          </p:stCondLst>
                                        </p:cTn>
                                        <p:tgtEl>
                                          <p:spTgt spid="4102">
                                            <p:txEl>
                                              <p:pRg st="0" end="0"/>
                                            </p:txEl>
                                          </p:spTgt>
                                        </p:tgtEl>
                                        <p:attrNameLst>
                                          <p:attrName>style.visibility</p:attrName>
                                        </p:attrNameLst>
                                      </p:cBhvr>
                                      <p:to>
                                        <p:strVal val="visible"/>
                                      </p:to>
                                    </p:set>
                                    <p:anim calcmode="lin" valueType="num">
                                      <p:cBhvr additive="base">
                                        <p:cTn id="32" dur="3000" fill="hold"/>
                                        <p:tgtEl>
                                          <p:spTgt spid="4102">
                                            <p:txEl>
                                              <p:pRg st="0" end="0"/>
                                            </p:txEl>
                                          </p:spTgt>
                                        </p:tgtEl>
                                        <p:attrNameLst>
                                          <p:attrName>ppt_x</p:attrName>
                                        </p:attrNameLst>
                                      </p:cBhvr>
                                      <p:tavLst>
                                        <p:tav tm="0">
                                          <p:val>
                                            <p:strVal val="1+#ppt_w/2"/>
                                          </p:val>
                                        </p:tav>
                                        <p:tav tm="100000">
                                          <p:val>
                                            <p:strVal val="#ppt_x"/>
                                          </p:val>
                                        </p:tav>
                                      </p:tavLst>
                                    </p:anim>
                                    <p:anim calcmode="lin" valueType="num">
                                      <p:cBhvr additive="base">
                                        <p:cTn id="33" dur="3000" fill="hold"/>
                                        <p:tgtEl>
                                          <p:spTgt spid="4102">
                                            <p:txEl>
                                              <p:pRg st="0" end="0"/>
                                            </p:txEl>
                                          </p:spTgt>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18000"/>
                            </p:stCondLst>
                            <p:childTnLst>
                              <p:par>
                                <p:cTn id="35" presetID="2" presetClass="entr" presetSubtype="4" fill="hold" grpId="0" nodeType="afterEffect">
                                  <p:stCondLst>
                                    <p:cond delay="0"/>
                                  </p:stCondLst>
                                  <p:childTnLst>
                                    <p:set>
                                      <p:cBhvr>
                                        <p:cTn id="36" dur="1" fill="hold">
                                          <p:stCondLst>
                                            <p:cond delay="0"/>
                                          </p:stCondLst>
                                        </p:cTn>
                                        <p:tgtEl>
                                          <p:spTgt spid="4098"/>
                                        </p:tgtEl>
                                        <p:attrNameLst>
                                          <p:attrName>style.visibility</p:attrName>
                                        </p:attrNameLst>
                                      </p:cBhvr>
                                      <p:to>
                                        <p:strVal val="visible"/>
                                      </p:to>
                                    </p:set>
                                    <p:anim calcmode="lin" valueType="num">
                                      <p:cBhvr additive="base">
                                        <p:cTn id="37" dur="2000" fill="hold"/>
                                        <p:tgtEl>
                                          <p:spTgt spid="4098"/>
                                        </p:tgtEl>
                                        <p:attrNameLst>
                                          <p:attrName>ppt_x</p:attrName>
                                        </p:attrNameLst>
                                      </p:cBhvr>
                                      <p:tavLst>
                                        <p:tav tm="0">
                                          <p:val>
                                            <p:strVal val="#ppt_x"/>
                                          </p:val>
                                        </p:tav>
                                        <p:tav tm="100000">
                                          <p:val>
                                            <p:strVal val="#ppt_x"/>
                                          </p:val>
                                        </p:tav>
                                      </p:tavLst>
                                    </p:anim>
                                    <p:anim calcmode="lin" valueType="num">
                                      <p:cBhvr additive="base">
                                        <p:cTn id="38" dur="20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7" name="AutoShape 11"/>
          <p:cNvSpPr>
            <a:spLocks noChangeArrowheads="1"/>
          </p:cNvSpPr>
          <p:nvPr/>
        </p:nvSpPr>
        <p:spPr bwMode="auto">
          <a:xfrm flipV="1">
            <a:off x="609600" y="1524000"/>
            <a:ext cx="3505200" cy="4419600"/>
          </a:xfrm>
          <a:prstGeom prst="triangle">
            <a:avLst>
              <a:gd name="adj" fmla="val 50000"/>
            </a:avLst>
          </a:prstGeom>
          <a:gradFill rotWithShape="1">
            <a:gsLst>
              <a:gs pos="0">
                <a:schemeClr val="accent1">
                  <a:gamma/>
                  <a:shade val="46275"/>
                  <a:invGamma/>
                </a:schemeClr>
              </a:gs>
              <a:gs pos="50000">
                <a:schemeClr val="accent1">
                  <a:alpha val="66000"/>
                </a:schemeClr>
              </a:gs>
              <a:gs pos="100000">
                <a:schemeClr val="accent1">
                  <a:gamma/>
                  <a:shade val="46275"/>
                  <a:invGamma/>
                </a:schemeClr>
              </a:gs>
            </a:gsLst>
            <a:lin ang="0" scaled="1"/>
          </a:gradFill>
          <a:ln w="9525">
            <a:noFill/>
            <a:miter lim="800000"/>
            <a:headEnd/>
            <a:tailEnd/>
          </a:ln>
          <a:effectLst/>
        </p:spPr>
        <p:txBody>
          <a:bodyPr wrap="none" anchor="ctr"/>
          <a:lstStyle/>
          <a:p>
            <a:pPr fontAlgn="auto">
              <a:spcBef>
                <a:spcPts val="0"/>
              </a:spcBef>
              <a:spcAft>
                <a:spcPts val="0"/>
              </a:spcAft>
              <a:defRPr/>
            </a:pPr>
            <a:endParaRPr lang="en-US" dirty="0">
              <a:latin typeface="+mn-lt"/>
              <a:ea typeface="+mn-ea"/>
            </a:endParaRPr>
          </a:p>
        </p:txBody>
      </p:sp>
      <p:sp>
        <p:nvSpPr>
          <p:cNvPr id="126988" name="AutoShape 12"/>
          <p:cNvSpPr>
            <a:spLocks noChangeArrowheads="1"/>
          </p:cNvSpPr>
          <p:nvPr/>
        </p:nvSpPr>
        <p:spPr bwMode="auto">
          <a:xfrm flipV="1">
            <a:off x="4953000" y="1524000"/>
            <a:ext cx="3505200" cy="4419600"/>
          </a:xfrm>
          <a:prstGeom prst="triangle">
            <a:avLst>
              <a:gd name="adj" fmla="val 50000"/>
            </a:avLst>
          </a:prstGeom>
          <a:gradFill rotWithShape="1">
            <a:gsLst>
              <a:gs pos="0">
                <a:schemeClr val="accent1">
                  <a:gamma/>
                  <a:shade val="46275"/>
                  <a:invGamma/>
                </a:schemeClr>
              </a:gs>
              <a:gs pos="50000">
                <a:schemeClr val="accent1">
                  <a:alpha val="66000"/>
                </a:schemeClr>
              </a:gs>
              <a:gs pos="100000">
                <a:schemeClr val="accent1">
                  <a:gamma/>
                  <a:shade val="46275"/>
                  <a:invGamma/>
                </a:schemeClr>
              </a:gs>
            </a:gsLst>
            <a:lin ang="0" scaled="1"/>
          </a:gradFill>
          <a:ln w="9525">
            <a:noFill/>
            <a:miter lim="800000"/>
            <a:headEnd/>
            <a:tailEnd/>
          </a:ln>
          <a:effectLst/>
        </p:spPr>
        <p:txBody>
          <a:bodyPr wrap="none" anchor="ctr"/>
          <a:lstStyle/>
          <a:p>
            <a:pPr fontAlgn="auto">
              <a:spcBef>
                <a:spcPts val="0"/>
              </a:spcBef>
              <a:spcAft>
                <a:spcPts val="0"/>
              </a:spcAft>
              <a:defRPr/>
            </a:pPr>
            <a:endParaRPr lang="en-US" dirty="0">
              <a:latin typeface="+mn-lt"/>
              <a:ea typeface="+mn-ea"/>
            </a:endParaRPr>
          </a:p>
        </p:txBody>
      </p:sp>
      <p:sp>
        <p:nvSpPr>
          <p:cNvPr id="9220" name="Rectangle 2"/>
          <p:cNvSpPr>
            <a:spLocks noGrp="1" noChangeArrowheads="1"/>
          </p:cNvSpPr>
          <p:nvPr>
            <p:ph type="body" sz="half" idx="1"/>
          </p:nvPr>
        </p:nvSpPr>
        <p:spPr>
          <a:xfrm>
            <a:off x="650875" y="1447800"/>
            <a:ext cx="3540125" cy="4495800"/>
          </a:xfrm>
        </p:spPr>
        <p:txBody>
          <a:bodyPr/>
          <a:lstStyle/>
          <a:p>
            <a:pPr algn="ctr" eaLnBrk="1" hangingPunct="1">
              <a:lnSpc>
                <a:spcPct val="130000"/>
              </a:lnSpc>
              <a:buFontTx/>
              <a:buNone/>
            </a:pPr>
            <a:r>
              <a:rPr lang="en-US" altLang="en-US" sz="3200" b="1" dirty="0" smtClean="0"/>
              <a:t>Evaluation</a:t>
            </a:r>
          </a:p>
          <a:p>
            <a:pPr algn="ctr" eaLnBrk="1" hangingPunct="1">
              <a:lnSpc>
                <a:spcPct val="130000"/>
              </a:lnSpc>
              <a:buFontTx/>
              <a:buNone/>
            </a:pPr>
            <a:r>
              <a:rPr lang="en-US" altLang="en-US" sz="3200" b="1" dirty="0" smtClean="0"/>
              <a:t>Synthesis</a:t>
            </a:r>
          </a:p>
          <a:p>
            <a:pPr algn="ctr" eaLnBrk="1" hangingPunct="1">
              <a:lnSpc>
                <a:spcPct val="130000"/>
              </a:lnSpc>
              <a:buFontTx/>
              <a:buNone/>
            </a:pPr>
            <a:r>
              <a:rPr lang="en-US" altLang="en-US" sz="3200" b="1" dirty="0" smtClean="0"/>
              <a:t>Analysis</a:t>
            </a:r>
          </a:p>
          <a:p>
            <a:pPr algn="ctr" eaLnBrk="1" hangingPunct="1">
              <a:lnSpc>
                <a:spcPct val="130000"/>
              </a:lnSpc>
              <a:buFontTx/>
              <a:buNone/>
            </a:pPr>
            <a:r>
              <a:rPr lang="en-US" altLang="en-US" sz="3200" b="1" dirty="0" smtClean="0"/>
              <a:t>Application</a:t>
            </a:r>
          </a:p>
          <a:p>
            <a:pPr algn="ctr" eaLnBrk="1" hangingPunct="1">
              <a:lnSpc>
                <a:spcPct val="130000"/>
              </a:lnSpc>
              <a:buFontTx/>
              <a:buNone/>
            </a:pPr>
            <a:r>
              <a:rPr lang="en-US" altLang="en-US" sz="3200" b="1" dirty="0" smtClean="0"/>
              <a:t>Comprehension</a:t>
            </a:r>
          </a:p>
          <a:p>
            <a:pPr algn="ctr" eaLnBrk="1" hangingPunct="1">
              <a:lnSpc>
                <a:spcPct val="130000"/>
              </a:lnSpc>
              <a:buFontTx/>
              <a:buNone/>
            </a:pPr>
            <a:r>
              <a:rPr lang="en-US" altLang="en-US" sz="3200" b="1" dirty="0" smtClean="0"/>
              <a:t>Knowledge</a:t>
            </a:r>
            <a:endParaRPr lang="en-US" altLang="en-US" dirty="0" smtClean="0"/>
          </a:p>
        </p:txBody>
      </p:sp>
      <p:sp>
        <p:nvSpPr>
          <p:cNvPr id="9221" name="Rectangle 3"/>
          <p:cNvSpPr>
            <a:spLocks noGrp="1" noChangeArrowheads="1"/>
          </p:cNvSpPr>
          <p:nvPr>
            <p:ph type="body" sz="half" idx="2"/>
          </p:nvPr>
        </p:nvSpPr>
        <p:spPr>
          <a:xfrm>
            <a:off x="5086350" y="1447800"/>
            <a:ext cx="3235325" cy="4495800"/>
          </a:xfrm>
        </p:spPr>
        <p:txBody>
          <a:bodyPr/>
          <a:lstStyle/>
          <a:p>
            <a:pPr algn="ctr" eaLnBrk="1" hangingPunct="1">
              <a:lnSpc>
                <a:spcPct val="130000"/>
              </a:lnSpc>
              <a:buFontTx/>
              <a:buNone/>
            </a:pPr>
            <a:r>
              <a:rPr lang="en-US" altLang="en-US" sz="3200" b="1" dirty="0" smtClean="0"/>
              <a:t>Creating</a:t>
            </a:r>
          </a:p>
          <a:p>
            <a:pPr algn="ctr" eaLnBrk="1" hangingPunct="1">
              <a:lnSpc>
                <a:spcPct val="130000"/>
              </a:lnSpc>
              <a:buFontTx/>
              <a:buNone/>
            </a:pPr>
            <a:r>
              <a:rPr lang="en-US" altLang="en-US" sz="3200" b="1" dirty="0" smtClean="0"/>
              <a:t>Evaluating</a:t>
            </a:r>
          </a:p>
          <a:p>
            <a:pPr algn="ctr" eaLnBrk="1" hangingPunct="1">
              <a:lnSpc>
                <a:spcPct val="130000"/>
              </a:lnSpc>
              <a:buFontTx/>
              <a:buNone/>
            </a:pPr>
            <a:r>
              <a:rPr lang="en-US" altLang="en-US" sz="3200" b="1" dirty="0" smtClean="0"/>
              <a:t>Analyzing</a:t>
            </a:r>
          </a:p>
          <a:p>
            <a:pPr algn="ctr" eaLnBrk="1" hangingPunct="1">
              <a:lnSpc>
                <a:spcPct val="130000"/>
              </a:lnSpc>
              <a:buFontTx/>
              <a:buNone/>
            </a:pPr>
            <a:r>
              <a:rPr lang="en-US" altLang="en-US" sz="3200" b="1" dirty="0" smtClean="0"/>
              <a:t>Applying</a:t>
            </a:r>
          </a:p>
          <a:p>
            <a:pPr algn="ctr" eaLnBrk="1" hangingPunct="1">
              <a:lnSpc>
                <a:spcPct val="130000"/>
              </a:lnSpc>
              <a:buFontTx/>
              <a:buNone/>
            </a:pPr>
            <a:r>
              <a:rPr lang="en-US" altLang="en-US" sz="3200" b="1" dirty="0" smtClean="0"/>
              <a:t>Understanding</a:t>
            </a:r>
          </a:p>
          <a:p>
            <a:pPr algn="ctr" eaLnBrk="1" hangingPunct="1">
              <a:lnSpc>
                <a:spcPct val="130000"/>
              </a:lnSpc>
              <a:buFontTx/>
              <a:buNone/>
            </a:pPr>
            <a:r>
              <a:rPr lang="en-US" altLang="en-US" sz="3200" b="1" dirty="0" smtClean="0"/>
              <a:t>Remembering</a:t>
            </a:r>
            <a:endParaRPr lang="en-US" altLang="en-US" dirty="0" smtClean="0"/>
          </a:p>
        </p:txBody>
      </p:sp>
      <p:sp>
        <p:nvSpPr>
          <p:cNvPr id="9222" name="Text Box 4"/>
          <p:cNvSpPr txBox="1">
            <a:spLocks noChangeArrowheads="1"/>
          </p:cNvSpPr>
          <p:nvPr/>
        </p:nvSpPr>
        <p:spPr bwMode="auto">
          <a:xfrm>
            <a:off x="1524000" y="533400"/>
            <a:ext cx="18002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eaLnBrk="1" hangingPunct="1">
              <a:spcBef>
                <a:spcPct val="50000"/>
              </a:spcBef>
              <a:buFontTx/>
              <a:buNone/>
            </a:pPr>
            <a:r>
              <a:rPr lang="en-US" altLang="en-US" b="1" i="1" dirty="0">
                <a:solidFill>
                  <a:srgbClr val="800000"/>
                </a:solidFill>
              </a:rPr>
              <a:t>Original</a:t>
            </a:r>
          </a:p>
        </p:txBody>
      </p:sp>
      <p:sp>
        <p:nvSpPr>
          <p:cNvPr id="9223" name="Text Box 5"/>
          <p:cNvSpPr txBox="1">
            <a:spLocks noChangeArrowheads="1"/>
          </p:cNvSpPr>
          <p:nvPr/>
        </p:nvSpPr>
        <p:spPr bwMode="auto">
          <a:xfrm>
            <a:off x="5730875" y="533400"/>
            <a:ext cx="19526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eaLnBrk="1" hangingPunct="1">
              <a:spcBef>
                <a:spcPct val="50000"/>
              </a:spcBef>
              <a:buFontTx/>
              <a:buNone/>
            </a:pPr>
            <a:r>
              <a:rPr lang="en-US" altLang="en-US" b="1" i="1" dirty="0">
                <a:solidFill>
                  <a:srgbClr val="800000"/>
                </a:solidFill>
              </a:rPr>
              <a:t>Revised</a:t>
            </a:r>
          </a:p>
        </p:txBody>
      </p:sp>
      <p:sp>
        <p:nvSpPr>
          <p:cNvPr id="9224" name="Text Box 6"/>
          <p:cNvSpPr txBox="1">
            <a:spLocks noChangeArrowheads="1"/>
          </p:cNvSpPr>
          <p:nvPr/>
        </p:nvSpPr>
        <p:spPr bwMode="auto">
          <a:xfrm>
            <a:off x="1719263" y="6019800"/>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eaLnBrk="1" hangingPunct="1">
              <a:spcBef>
                <a:spcPct val="50000"/>
              </a:spcBef>
              <a:buFontTx/>
              <a:buNone/>
            </a:pPr>
            <a:r>
              <a:rPr lang="en-US" altLang="en-US" b="1" i="1" dirty="0">
                <a:solidFill>
                  <a:srgbClr val="800000"/>
                </a:solidFill>
              </a:rPr>
              <a:t>Noun</a:t>
            </a:r>
          </a:p>
        </p:txBody>
      </p:sp>
      <p:sp>
        <p:nvSpPr>
          <p:cNvPr id="9225" name="Text Box 7"/>
          <p:cNvSpPr txBox="1">
            <a:spLocks noChangeArrowheads="1"/>
          </p:cNvSpPr>
          <p:nvPr/>
        </p:nvSpPr>
        <p:spPr bwMode="auto">
          <a:xfrm>
            <a:off x="5991225" y="6019800"/>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eaLnBrk="1" hangingPunct="1">
              <a:spcBef>
                <a:spcPct val="50000"/>
              </a:spcBef>
              <a:buFontTx/>
              <a:buNone/>
            </a:pPr>
            <a:r>
              <a:rPr lang="en-US" altLang="en-US" b="1" i="1" dirty="0">
                <a:solidFill>
                  <a:srgbClr val="800000"/>
                </a:solidFill>
              </a:rPr>
              <a:t>Verb</a:t>
            </a:r>
          </a:p>
        </p:txBody>
      </p:sp>
      <p:grpSp>
        <p:nvGrpSpPr>
          <p:cNvPr id="9226" name="Group 8"/>
          <p:cNvGrpSpPr>
            <a:grpSpLocks/>
          </p:cNvGrpSpPr>
          <p:nvPr/>
        </p:nvGrpSpPr>
        <p:grpSpPr bwMode="auto">
          <a:xfrm>
            <a:off x="3532188" y="1828800"/>
            <a:ext cx="2200275" cy="919163"/>
            <a:chOff x="2225" y="1154"/>
            <a:chExt cx="1386" cy="579"/>
          </a:xfrm>
        </p:grpSpPr>
        <p:sp>
          <p:nvSpPr>
            <p:cNvPr id="9227" name="Line 9"/>
            <p:cNvSpPr>
              <a:spLocks noChangeShapeType="1"/>
            </p:cNvSpPr>
            <p:nvPr/>
          </p:nvSpPr>
          <p:spPr bwMode="auto">
            <a:xfrm rot="-409446">
              <a:off x="2238" y="1155"/>
              <a:ext cx="1248" cy="528"/>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9228" name="Line 10"/>
            <p:cNvSpPr>
              <a:spLocks noChangeShapeType="1"/>
            </p:cNvSpPr>
            <p:nvPr/>
          </p:nvSpPr>
          <p:spPr bwMode="auto">
            <a:xfrm rot="409446" flipH="1">
              <a:off x="2225" y="1154"/>
              <a:ext cx="1386" cy="579"/>
            </a:xfrm>
            <a:prstGeom prst="line">
              <a:avLst/>
            </a:prstGeom>
            <a:noFill/>
            <a:ln w="762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dirty="0"/>
            </a:p>
          </p:txBody>
        </p:sp>
      </p:grpSp>
    </p:spTree>
    <p:extLst>
      <p:ext uri="{BB962C8B-B14F-4D97-AF65-F5344CB8AC3E}">
        <p14:creationId xmlns:p14="http://schemas.microsoft.com/office/powerpoint/2010/main" val="4168675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4"/>
          <p:cNvSpPr>
            <a:spLocks noChangeArrowheads="1"/>
          </p:cNvSpPr>
          <p:nvPr/>
        </p:nvSpPr>
        <p:spPr bwMode="auto">
          <a:xfrm>
            <a:off x="2819400" y="609600"/>
            <a:ext cx="3505200" cy="6248400"/>
          </a:xfrm>
          <a:prstGeom prst="upArrow">
            <a:avLst>
              <a:gd name="adj1" fmla="val 50000"/>
              <a:gd name="adj2" fmla="val 44565"/>
            </a:avLst>
          </a:prstGeom>
          <a:gradFill rotWithShape="1">
            <a:gsLst>
              <a:gs pos="0">
                <a:srgbClr val="FFFFFF"/>
              </a:gs>
              <a:gs pos="100000">
                <a:srgbClr val="FFFF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defRPr/>
            </a:pPr>
            <a:endParaRPr lang="en-US" dirty="0">
              <a:latin typeface="Calibri" charset="0"/>
              <a:ea typeface="ＭＳ Ｐゴシック" charset="0"/>
              <a:cs typeface="Arial" charset="0"/>
            </a:endParaRPr>
          </a:p>
        </p:txBody>
      </p:sp>
      <p:sp>
        <p:nvSpPr>
          <p:cNvPr id="6146" name="Rectangle 2"/>
          <p:cNvSpPr>
            <a:spLocks noGrp="1" noChangeArrowheads="1"/>
          </p:cNvSpPr>
          <p:nvPr>
            <p:ph type="title"/>
          </p:nvPr>
        </p:nvSpPr>
        <p:spPr>
          <a:xfrm>
            <a:off x="0" y="2971800"/>
            <a:ext cx="9144000" cy="1143000"/>
          </a:xfrm>
        </p:spPr>
        <p:txBody>
          <a:bodyPr>
            <a:normAutofit fontScale="90000"/>
          </a:bodyPr>
          <a:lstStyle/>
          <a:p>
            <a:pPr eaLnBrk="1" hangingPunct="1">
              <a:defRPr/>
            </a:pPr>
            <a:r>
              <a:rPr lang="en-AU" altLang="en-US" sz="2500" b="1" dirty="0" smtClean="0"/>
              <a:t>BLOOM’S REVISED TAXONOMY</a:t>
            </a:r>
            <a:br>
              <a:rPr lang="en-AU" altLang="en-US" sz="2500" b="1" dirty="0" smtClean="0"/>
            </a:br>
            <a:r>
              <a:rPr lang="en-AU" altLang="en-US" sz="2300" dirty="0" smtClean="0"/>
              <a:t/>
            </a:r>
            <a:br>
              <a:rPr lang="en-AU" altLang="en-US" sz="2300" dirty="0" smtClean="0"/>
            </a:br>
            <a:r>
              <a:rPr lang="en-AU" altLang="en-US" sz="2000" dirty="0" smtClean="0">
                <a:solidFill>
                  <a:schemeClr val="accent2"/>
                </a:solidFill>
              </a:rPr>
              <a:t/>
            </a:r>
            <a:br>
              <a:rPr lang="en-AU" altLang="en-US" sz="2000" dirty="0" smtClean="0">
                <a:solidFill>
                  <a:schemeClr val="accent2"/>
                </a:solidFill>
              </a:rPr>
            </a:br>
            <a:r>
              <a:rPr lang="en-AU" altLang="en-US" sz="1400" dirty="0" smtClean="0">
                <a:solidFill>
                  <a:schemeClr val="accent2"/>
                </a:solidFill>
                <a:effectLst>
                  <a:outerShdw blurRad="38100" dist="38100" dir="2700000" algn="tl">
                    <a:srgbClr val="C0C0C0"/>
                  </a:outerShdw>
                </a:effectLst>
              </a:rPr>
              <a:t>Creating</a:t>
            </a:r>
            <a:br>
              <a:rPr lang="en-AU" altLang="en-US" sz="1400" dirty="0" smtClean="0">
                <a:solidFill>
                  <a:schemeClr val="accent2"/>
                </a:solidFill>
                <a:effectLst>
                  <a:outerShdw blurRad="38100" dist="38100" dir="2700000" algn="tl">
                    <a:srgbClr val="C0C0C0"/>
                  </a:outerShdw>
                </a:effectLst>
              </a:rPr>
            </a:br>
            <a:r>
              <a:rPr lang="en-AU" altLang="en-US" sz="1400" dirty="0" smtClean="0">
                <a:solidFill>
                  <a:schemeClr val="accent2"/>
                </a:solidFill>
              </a:rPr>
              <a:t>Generating new ideas, products, or ways of viewing things</a:t>
            </a:r>
            <a:br>
              <a:rPr lang="en-AU" altLang="en-US" sz="1400" dirty="0" smtClean="0">
                <a:solidFill>
                  <a:schemeClr val="accent2"/>
                </a:solidFill>
              </a:rPr>
            </a:br>
            <a:r>
              <a:rPr lang="en-AU" altLang="en-US" sz="1400" dirty="0" smtClean="0">
                <a:solidFill>
                  <a:schemeClr val="accent2"/>
                </a:solidFill>
              </a:rPr>
              <a:t>Designing, constructing, planning, producing, inventing.</a:t>
            </a:r>
            <a:br>
              <a:rPr lang="en-AU" altLang="en-US" sz="1400" dirty="0" smtClean="0">
                <a:solidFill>
                  <a:schemeClr val="accent2"/>
                </a:solidFill>
              </a:rPr>
            </a:br>
            <a:r>
              <a:rPr lang="en-AU" altLang="en-US" sz="1400" dirty="0" smtClean="0">
                <a:solidFill>
                  <a:schemeClr val="accent2"/>
                </a:solidFill>
              </a:rPr>
              <a:t> </a:t>
            </a:r>
            <a:br>
              <a:rPr lang="en-AU" altLang="en-US" sz="1400" dirty="0" smtClean="0">
                <a:solidFill>
                  <a:schemeClr val="accent2"/>
                </a:solidFill>
              </a:rPr>
            </a:br>
            <a:r>
              <a:rPr lang="en-AU" altLang="en-US" sz="1400" dirty="0" smtClean="0">
                <a:solidFill>
                  <a:schemeClr val="accent2"/>
                </a:solidFill>
                <a:effectLst>
                  <a:outerShdw blurRad="38100" dist="38100" dir="2700000" algn="tl">
                    <a:srgbClr val="C0C0C0"/>
                  </a:outerShdw>
                </a:effectLst>
              </a:rPr>
              <a:t>Evaluating</a:t>
            </a:r>
            <a:r>
              <a:rPr lang="en-AU" altLang="en-US" sz="1400" dirty="0" smtClean="0">
                <a:solidFill>
                  <a:schemeClr val="accent2"/>
                </a:solidFill>
              </a:rPr>
              <a:t/>
            </a:r>
            <a:br>
              <a:rPr lang="en-AU" altLang="en-US" sz="1400" dirty="0" smtClean="0">
                <a:solidFill>
                  <a:schemeClr val="accent2"/>
                </a:solidFill>
              </a:rPr>
            </a:br>
            <a:r>
              <a:rPr lang="en-AU" altLang="en-US" sz="1400" dirty="0" smtClean="0">
                <a:solidFill>
                  <a:schemeClr val="accent2"/>
                </a:solidFill>
              </a:rPr>
              <a:t>Justifying a decision or course of action</a:t>
            </a:r>
            <a:br>
              <a:rPr lang="en-AU" altLang="en-US" sz="1400" dirty="0" smtClean="0">
                <a:solidFill>
                  <a:schemeClr val="accent2"/>
                </a:solidFill>
              </a:rPr>
            </a:br>
            <a:r>
              <a:rPr lang="en-AU" altLang="en-US" sz="1400" dirty="0" smtClean="0">
                <a:solidFill>
                  <a:schemeClr val="accent2"/>
                </a:solidFill>
              </a:rPr>
              <a:t>Checking, hypothesising, critiquing, experimenting, judging</a:t>
            </a:r>
            <a:br>
              <a:rPr lang="en-AU" altLang="en-US" sz="1400" dirty="0" smtClean="0">
                <a:solidFill>
                  <a:schemeClr val="accent2"/>
                </a:solidFill>
              </a:rPr>
            </a:br>
            <a:r>
              <a:rPr lang="en-AU" altLang="en-US" sz="1400" dirty="0" smtClean="0">
                <a:solidFill>
                  <a:schemeClr val="accent2"/>
                </a:solidFill>
              </a:rPr>
              <a:t> </a:t>
            </a:r>
            <a:br>
              <a:rPr lang="en-AU" altLang="en-US" sz="1400" dirty="0" smtClean="0">
                <a:solidFill>
                  <a:schemeClr val="accent2"/>
                </a:solidFill>
              </a:rPr>
            </a:br>
            <a:r>
              <a:rPr lang="en-AU" altLang="en-US" sz="1400" dirty="0" smtClean="0">
                <a:solidFill>
                  <a:schemeClr val="accent2"/>
                </a:solidFill>
              </a:rPr>
              <a:t> </a:t>
            </a:r>
            <a:r>
              <a:rPr lang="en-AU" altLang="en-US" sz="1400" dirty="0" err="1" smtClean="0">
                <a:solidFill>
                  <a:schemeClr val="accent2"/>
                </a:solidFill>
                <a:effectLst>
                  <a:outerShdw blurRad="38100" dist="38100" dir="2700000" algn="tl">
                    <a:srgbClr val="C0C0C0"/>
                  </a:outerShdw>
                </a:effectLst>
              </a:rPr>
              <a:t>Analyzing</a:t>
            </a:r>
            <a:r>
              <a:rPr lang="en-AU" altLang="en-US" sz="1400" dirty="0" smtClean="0">
                <a:solidFill>
                  <a:schemeClr val="accent2"/>
                </a:solidFill>
              </a:rPr>
              <a:t/>
            </a:r>
            <a:br>
              <a:rPr lang="en-AU" altLang="en-US" sz="1400" dirty="0" smtClean="0">
                <a:solidFill>
                  <a:schemeClr val="accent2"/>
                </a:solidFill>
              </a:rPr>
            </a:br>
            <a:r>
              <a:rPr lang="en-AU" altLang="en-US" sz="1400" dirty="0" smtClean="0">
                <a:solidFill>
                  <a:schemeClr val="accent2"/>
                </a:solidFill>
              </a:rPr>
              <a:t>Breaking information into parts to explore understandings and relationships</a:t>
            </a:r>
            <a:br>
              <a:rPr lang="en-AU" altLang="en-US" sz="1400" dirty="0" smtClean="0">
                <a:solidFill>
                  <a:schemeClr val="accent2"/>
                </a:solidFill>
              </a:rPr>
            </a:br>
            <a:r>
              <a:rPr lang="en-AU" altLang="en-US" sz="1400" dirty="0" smtClean="0">
                <a:solidFill>
                  <a:schemeClr val="accent2"/>
                </a:solidFill>
              </a:rPr>
              <a:t>Comparing, organising, deconstructing, interrogating, finding</a:t>
            </a:r>
            <a:br>
              <a:rPr lang="en-AU" altLang="en-US" sz="1400" dirty="0" smtClean="0">
                <a:solidFill>
                  <a:schemeClr val="accent2"/>
                </a:solidFill>
              </a:rPr>
            </a:br>
            <a:r>
              <a:rPr lang="en-AU" altLang="en-US" sz="1400" dirty="0" smtClean="0">
                <a:solidFill>
                  <a:schemeClr val="accent2"/>
                </a:solidFill>
              </a:rPr>
              <a:t> </a:t>
            </a:r>
            <a:br>
              <a:rPr lang="en-AU" altLang="en-US" sz="1400" dirty="0" smtClean="0">
                <a:solidFill>
                  <a:schemeClr val="accent2"/>
                </a:solidFill>
              </a:rPr>
            </a:br>
            <a:r>
              <a:rPr lang="en-AU" altLang="en-US" sz="1400" dirty="0" smtClean="0">
                <a:solidFill>
                  <a:schemeClr val="accent2"/>
                </a:solidFill>
                <a:effectLst>
                  <a:outerShdw blurRad="38100" dist="38100" dir="2700000" algn="tl">
                    <a:srgbClr val="C0C0C0"/>
                  </a:outerShdw>
                </a:effectLst>
              </a:rPr>
              <a:t>Applying</a:t>
            </a:r>
            <a:br>
              <a:rPr lang="en-AU" altLang="en-US" sz="1400" dirty="0" smtClean="0">
                <a:solidFill>
                  <a:schemeClr val="accent2"/>
                </a:solidFill>
                <a:effectLst>
                  <a:outerShdw blurRad="38100" dist="38100" dir="2700000" algn="tl">
                    <a:srgbClr val="C0C0C0"/>
                  </a:outerShdw>
                </a:effectLst>
              </a:rPr>
            </a:br>
            <a:r>
              <a:rPr lang="en-AU" altLang="en-US" sz="1400" dirty="0" smtClean="0">
                <a:solidFill>
                  <a:schemeClr val="accent2"/>
                </a:solidFill>
              </a:rPr>
              <a:t>Using information in another familiar situation</a:t>
            </a:r>
            <a:br>
              <a:rPr lang="en-AU" altLang="en-US" sz="1400" dirty="0" smtClean="0">
                <a:solidFill>
                  <a:schemeClr val="accent2"/>
                </a:solidFill>
              </a:rPr>
            </a:br>
            <a:r>
              <a:rPr lang="en-AU" altLang="en-US" sz="1400" dirty="0" smtClean="0">
                <a:solidFill>
                  <a:schemeClr val="accent2"/>
                </a:solidFill>
              </a:rPr>
              <a:t>Implementing, carrying out, using, executing</a:t>
            </a:r>
            <a:br>
              <a:rPr lang="en-AU" altLang="en-US" sz="1400" dirty="0" smtClean="0">
                <a:solidFill>
                  <a:schemeClr val="accent2"/>
                </a:solidFill>
              </a:rPr>
            </a:br>
            <a:r>
              <a:rPr lang="en-AU" altLang="en-US" sz="1400" dirty="0" smtClean="0">
                <a:solidFill>
                  <a:schemeClr val="accent2"/>
                </a:solidFill>
              </a:rPr>
              <a:t> </a:t>
            </a:r>
            <a:br>
              <a:rPr lang="en-AU" altLang="en-US" sz="1400" dirty="0" smtClean="0">
                <a:solidFill>
                  <a:schemeClr val="accent2"/>
                </a:solidFill>
              </a:rPr>
            </a:br>
            <a:r>
              <a:rPr lang="en-AU" altLang="en-US" sz="1400" dirty="0" smtClean="0">
                <a:solidFill>
                  <a:schemeClr val="accent2"/>
                </a:solidFill>
                <a:effectLst>
                  <a:outerShdw blurRad="38100" dist="38100" dir="2700000" algn="tl">
                    <a:srgbClr val="C0C0C0"/>
                  </a:outerShdw>
                </a:effectLst>
              </a:rPr>
              <a:t>Understanding</a:t>
            </a:r>
            <a:br>
              <a:rPr lang="en-AU" altLang="en-US" sz="1400" dirty="0" smtClean="0">
                <a:solidFill>
                  <a:schemeClr val="accent2"/>
                </a:solidFill>
                <a:effectLst>
                  <a:outerShdw blurRad="38100" dist="38100" dir="2700000" algn="tl">
                    <a:srgbClr val="C0C0C0"/>
                  </a:outerShdw>
                </a:effectLst>
              </a:rPr>
            </a:br>
            <a:r>
              <a:rPr lang="en-AU" altLang="en-US" sz="1400" dirty="0" smtClean="0">
                <a:solidFill>
                  <a:schemeClr val="accent2"/>
                </a:solidFill>
              </a:rPr>
              <a:t>Explaining ideas or concepts</a:t>
            </a:r>
            <a:br>
              <a:rPr lang="en-AU" altLang="en-US" sz="1400" dirty="0" smtClean="0">
                <a:solidFill>
                  <a:schemeClr val="accent2"/>
                </a:solidFill>
              </a:rPr>
            </a:br>
            <a:r>
              <a:rPr lang="en-AU" altLang="en-US" sz="1400" dirty="0" smtClean="0">
                <a:solidFill>
                  <a:schemeClr val="accent2"/>
                </a:solidFill>
              </a:rPr>
              <a:t>Interpreting, summarising, paraphrasing, classifying, explaining</a:t>
            </a:r>
            <a:br>
              <a:rPr lang="en-AU" altLang="en-US" sz="1400" dirty="0" smtClean="0">
                <a:solidFill>
                  <a:schemeClr val="accent2"/>
                </a:solidFill>
              </a:rPr>
            </a:br>
            <a:r>
              <a:rPr lang="en-AU" altLang="en-US" sz="1400" dirty="0" smtClean="0">
                <a:solidFill>
                  <a:schemeClr val="accent2"/>
                </a:solidFill>
              </a:rPr>
              <a:t> </a:t>
            </a:r>
            <a:br>
              <a:rPr lang="en-AU" altLang="en-US" sz="1400" dirty="0" smtClean="0">
                <a:solidFill>
                  <a:schemeClr val="accent2"/>
                </a:solidFill>
              </a:rPr>
            </a:br>
            <a:r>
              <a:rPr lang="en-AU" altLang="en-US" sz="1400" dirty="0" smtClean="0">
                <a:solidFill>
                  <a:schemeClr val="accent2"/>
                </a:solidFill>
                <a:effectLst>
                  <a:outerShdw blurRad="38100" dist="38100" dir="2700000" algn="tl">
                    <a:srgbClr val="C0C0C0"/>
                  </a:outerShdw>
                </a:effectLst>
              </a:rPr>
              <a:t>Remembering</a:t>
            </a:r>
            <a:br>
              <a:rPr lang="en-AU" altLang="en-US" sz="1400" dirty="0" smtClean="0">
                <a:solidFill>
                  <a:schemeClr val="accent2"/>
                </a:solidFill>
                <a:effectLst>
                  <a:outerShdw blurRad="38100" dist="38100" dir="2700000" algn="tl">
                    <a:srgbClr val="C0C0C0"/>
                  </a:outerShdw>
                </a:effectLst>
              </a:rPr>
            </a:br>
            <a:r>
              <a:rPr lang="en-AU" altLang="en-US" sz="1400" dirty="0" smtClean="0">
                <a:solidFill>
                  <a:schemeClr val="accent2"/>
                </a:solidFill>
              </a:rPr>
              <a:t>Recalling information</a:t>
            </a:r>
            <a:br>
              <a:rPr lang="en-AU" altLang="en-US" sz="1400" dirty="0" smtClean="0">
                <a:solidFill>
                  <a:schemeClr val="accent2"/>
                </a:solidFill>
              </a:rPr>
            </a:br>
            <a:r>
              <a:rPr lang="en-AU" altLang="en-US" sz="1400" dirty="0" smtClean="0">
                <a:solidFill>
                  <a:schemeClr val="accent2"/>
                </a:solidFill>
              </a:rPr>
              <a:t>Recognising, listing, describing, retrieving, naming, finding</a:t>
            </a:r>
            <a:br>
              <a:rPr lang="en-AU" altLang="en-US" sz="1400" dirty="0" smtClean="0">
                <a:solidFill>
                  <a:schemeClr val="accent2"/>
                </a:solidFill>
              </a:rPr>
            </a:br>
            <a:r>
              <a:rPr lang="en-AU" altLang="en-US" sz="1200" dirty="0" smtClean="0"/>
              <a:t> </a:t>
            </a:r>
          </a:p>
        </p:txBody>
      </p:sp>
      <p:sp>
        <p:nvSpPr>
          <p:cNvPr id="12292" name="AutoShape 5"/>
          <p:cNvSpPr>
            <a:spLocks/>
          </p:cNvSpPr>
          <p:nvPr/>
        </p:nvSpPr>
        <p:spPr bwMode="auto">
          <a:xfrm>
            <a:off x="533400" y="1143000"/>
            <a:ext cx="228600" cy="2743200"/>
          </a:xfrm>
          <a:prstGeom prst="leftBrace">
            <a:avLst>
              <a:gd name="adj1" fmla="val 100000"/>
              <a:gd name="adj2" fmla="val 50000"/>
            </a:avLst>
          </a:prstGeom>
          <a:noFill/>
          <a:ln w="28575">
            <a:solidFill>
              <a:schemeClr val="tx1"/>
            </a:solidFill>
            <a:round/>
            <a:headEnd/>
            <a:tailEnd/>
          </a:ln>
          <a:effectLst/>
          <a:extLst>
            <a:ext uri="{909E8E84-426E-40DD-AFC4-6F175D3DCCD1}">
              <a14:hiddenFill xmlns:a14="http://schemas.microsoft.com/office/drawing/2010/main">
                <a:solidFill>
                  <a:srgbClr val="FF33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dirty="0">
              <a:latin typeface="Calibri" charset="0"/>
              <a:ea typeface="ＭＳ Ｐゴシック" charset="0"/>
              <a:cs typeface="Arial" charset="0"/>
            </a:endParaRPr>
          </a:p>
        </p:txBody>
      </p:sp>
      <p:sp>
        <p:nvSpPr>
          <p:cNvPr id="12293" name="WordArt 6"/>
          <p:cNvSpPr>
            <a:spLocks noChangeArrowheads="1" noChangeShapeType="1" noTextEdit="1"/>
          </p:cNvSpPr>
          <p:nvPr/>
        </p:nvSpPr>
        <p:spPr bwMode="auto">
          <a:xfrm rot="-5400000">
            <a:off x="-1333500" y="2324100"/>
            <a:ext cx="3429000" cy="304800"/>
          </a:xfrm>
          <a:prstGeom prst="rect">
            <a:avLst/>
          </a:prstGeom>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FFFFFF"/>
                </a:solidFill>
                <a:latin typeface="Arial Black"/>
              </a:rPr>
              <a:t>Higher-order thinking</a:t>
            </a:r>
          </a:p>
        </p:txBody>
      </p:sp>
    </p:spTree>
    <p:extLst>
      <p:ext uri="{BB962C8B-B14F-4D97-AF65-F5344CB8AC3E}">
        <p14:creationId xmlns:p14="http://schemas.microsoft.com/office/powerpoint/2010/main" val="629049656"/>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AU" altLang="en-US" sz="4800" b="1" dirty="0" smtClean="0"/>
              <a:t>Remembering</a:t>
            </a:r>
            <a:endParaRPr lang="en-AU" altLang="en-US" sz="4000" b="1" dirty="0" smtClean="0"/>
          </a:p>
        </p:txBody>
      </p:sp>
      <p:sp>
        <p:nvSpPr>
          <p:cNvPr id="8195" name="Rectangle 3"/>
          <p:cNvSpPr>
            <a:spLocks noGrp="1" noChangeArrowheads="1"/>
          </p:cNvSpPr>
          <p:nvPr>
            <p:ph type="body" idx="1"/>
          </p:nvPr>
        </p:nvSpPr>
        <p:spPr>
          <a:xfrm>
            <a:off x="457200" y="1371600"/>
            <a:ext cx="8229600" cy="5121275"/>
          </a:xfrm>
        </p:spPr>
        <p:txBody>
          <a:bodyPr/>
          <a:lstStyle/>
          <a:p>
            <a:pPr eaLnBrk="1" hangingPunct="1">
              <a:lnSpc>
                <a:spcPct val="90000"/>
              </a:lnSpc>
              <a:buFontTx/>
              <a:buNone/>
            </a:pPr>
            <a:r>
              <a:rPr lang="en-US" altLang="en-US" dirty="0" smtClean="0"/>
              <a:t>The learner is able to recall, restate and remember learned information.</a:t>
            </a:r>
            <a:endParaRPr lang="en-AU" altLang="en-US" dirty="0" smtClean="0"/>
          </a:p>
          <a:p>
            <a:pPr lvl="1" eaLnBrk="1" hangingPunct="1">
              <a:lnSpc>
                <a:spcPct val="90000"/>
              </a:lnSpc>
            </a:pPr>
            <a:r>
              <a:rPr lang="en-AU" altLang="en-US" sz="2400" dirty="0" smtClean="0"/>
              <a:t>Recognizing</a:t>
            </a:r>
          </a:p>
          <a:p>
            <a:pPr lvl="1" eaLnBrk="1" hangingPunct="1">
              <a:lnSpc>
                <a:spcPct val="90000"/>
              </a:lnSpc>
            </a:pPr>
            <a:r>
              <a:rPr lang="en-AU" altLang="en-US" sz="2400" dirty="0" smtClean="0"/>
              <a:t>Listing</a:t>
            </a:r>
          </a:p>
          <a:p>
            <a:pPr lvl="1" eaLnBrk="1" hangingPunct="1">
              <a:lnSpc>
                <a:spcPct val="90000"/>
              </a:lnSpc>
            </a:pPr>
            <a:r>
              <a:rPr lang="en-AU" altLang="en-US" sz="2400" dirty="0" smtClean="0"/>
              <a:t>Describing</a:t>
            </a:r>
          </a:p>
          <a:p>
            <a:pPr lvl="1" eaLnBrk="1" hangingPunct="1">
              <a:lnSpc>
                <a:spcPct val="90000"/>
              </a:lnSpc>
            </a:pPr>
            <a:r>
              <a:rPr lang="en-AU" altLang="en-US" sz="2400" dirty="0" smtClean="0"/>
              <a:t>Identifying</a:t>
            </a:r>
          </a:p>
          <a:p>
            <a:pPr lvl="1" eaLnBrk="1" hangingPunct="1">
              <a:lnSpc>
                <a:spcPct val="90000"/>
              </a:lnSpc>
            </a:pPr>
            <a:r>
              <a:rPr lang="en-AU" altLang="en-US" sz="2400" dirty="0" smtClean="0"/>
              <a:t>Retrieving</a:t>
            </a:r>
          </a:p>
          <a:p>
            <a:pPr lvl="1" eaLnBrk="1" hangingPunct="1">
              <a:lnSpc>
                <a:spcPct val="90000"/>
              </a:lnSpc>
            </a:pPr>
            <a:r>
              <a:rPr lang="en-AU" altLang="en-US" sz="2400" dirty="0" smtClean="0"/>
              <a:t>Naming</a:t>
            </a:r>
          </a:p>
          <a:p>
            <a:pPr lvl="1" eaLnBrk="1" hangingPunct="1">
              <a:lnSpc>
                <a:spcPct val="90000"/>
              </a:lnSpc>
            </a:pPr>
            <a:r>
              <a:rPr lang="en-AU" altLang="en-US" sz="2400" dirty="0" smtClean="0"/>
              <a:t>Locating</a:t>
            </a:r>
          </a:p>
          <a:p>
            <a:pPr lvl="1" eaLnBrk="1" hangingPunct="1">
              <a:lnSpc>
                <a:spcPct val="90000"/>
              </a:lnSpc>
            </a:pPr>
            <a:r>
              <a:rPr lang="en-AU" altLang="en-US" sz="2400" dirty="0" smtClean="0"/>
              <a:t>Finding</a:t>
            </a:r>
          </a:p>
          <a:p>
            <a:pPr eaLnBrk="1" hangingPunct="1">
              <a:lnSpc>
                <a:spcPct val="90000"/>
              </a:lnSpc>
              <a:buFontTx/>
              <a:buNone/>
            </a:pPr>
            <a:r>
              <a:rPr lang="en-AU" altLang="en-US" dirty="0" smtClean="0"/>
              <a:t>   </a:t>
            </a:r>
          </a:p>
        </p:txBody>
      </p:sp>
    </p:spTree>
    <p:extLst>
      <p:ext uri="{BB962C8B-B14F-4D97-AF65-F5344CB8AC3E}">
        <p14:creationId xmlns:p14="http://schemas.microsoft.com/office/powerpoint/2010/main" val="264194583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afterEffect">
                                  <p:stCondLst>
                                    <p:cond delay="0"/>
                                  </p:stCondLst>
                                  <p:childTnLst>
                                    <p:animRot by="21600000">
                                      <p:cBhvr>
                                        <p:cTn id="6" dur="2000" fill="hold"/>
                                        <p:tgtEl>
                                          <p:spTgt spid="8194"/>
                                        </p:tgtEl>
                                        <p:attrNameLst>
                                          <p:attrName>r</p:attrName>
                                        </p:attrNameLst>
                                      </p:cBhvr>
                                    </p:animRot>
                                  </p:childTnLst>
                                </p:cTn>
                              </p:par>
                            </p:childTnLst>
                          </p:cTn>
                        </p:par>
                        <p:par>
                          <p:cTn id="7" fill="hold" nodeType="afterGroup">
                            <p:stCondLst>
                              <p:cond delay="2000"/>
                            </p:stCondLst>
                            <p:childTnLst>
                              <p:par>
                                <p:cTn id="8" presetID="2" presetClass="entr" presetSubtype="8" fill="hold" nodeType="afterEffect">
                                  <p:stCondLst>
                                    <p:cond delay="0"/>
                                  </p:stCondLst>
                                  <p:childTnLst>
                                    <p:set>
                                      <p:cBhvr>
                                        <p:cTn id="9" dur="1" fill="hold">
                                          <p:stCondLst>
                                            <p:cond delay="0"/>
                                          </p:stCondLst>
                                        </p:cTn>
                                        <p:tgtEl>
                                          <p:spTgt spid="8195">
                                            <p:txEl>
                                              <p:pRg st="1" end="1"/>
                                            </p:txEl>
                                          </p:spTgt>
                                        </p:tgtEl>
                                        <p:attrNameLst>
                                          <p:attrName>style.visibility</p:attrName>
                                        </p:attrNameLst>
                                      </p:cBhvr>
                                      <p:to>
                                        <p:strVal val="visible"/>
                                      </p:to>
                                    </p:set>
                                    <p:anim calcmode="lin" valueType="num">
                                      <p:cBhvr additive="base">
                                        <p:cTn id="10" dur="10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1" dur="10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par>
                          <p:cTn id="12" fill="hold" nodeType="afterGroup">
                            <p:stCondLst>
                              <p:cond delay="3000"/>
                            </p:stCondLst>
                            <p:childTnLst>
                              <p:par>
                                <p:cTn id="13" presetID="2" presetClass="entr" presetSubtype="8" fill="hold" nodeType="after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anim calcmode="lin" valueType="num">
                                      <p:cBhvr additive="base">
                                        <p:cTn id="15" dur="10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4000"/>
                            </p:stCondLst>
                            <p:childTnLst>
                              <p:par>
                                <p:cTn id="18" presetID="2" presetClass="entr" presetSubtype="8" fill="hold" nodeType="afterEffect">
                                  <p:stCondLst>
                                    <p:cond delay="0"/>
                                  </p:stCondLst>
                                  <p:childTnLst>
                                    <p:set>
                                      <p:cBhvr>
                                        <p:cTn id="19" dur="1" fill="hold">
                                          <p:stCondLst>
                                            <p:cond delay="0"/>
                                          </p:stCondLst>
                                        </p:cTn>
                                        <p:tgtEl>
                                          <p:spTgt spid="8195">
                                            <p:txEl>
                                              <p:pRg st="3" end="3"/>
                                            </p:txEl>
                                          </p:spTgt>
                                        </p:tgtEl>
                                        <p:attrNameLst>
                                          <p:attrName>style.visibility</p:attrName>
                                        </p:attrNameLst>
                                      </p:cBhvr>
                                      <p:to>
                                        <p:strVal val="visible"/>
                                      </p:to>
                                    </p:set>
                                    <p:anim calcmode="lin" valueType="num">
                                      <p:cBhvr additive="base">
                                        <p:cTn id="20" dur="10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1" dur="10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5000"/>
                            </p:stCondLst>
                            <p:childTnLst>
                              <p:par>
                                <p:cTn id="23" presetID="2" presetClass="entr" presetSubtype="8" fill="hold" nodeType="afterEffect">
                                  <p:stCondLst>
                                    <p:cond delay="0"/>
                                  </p:stCondLst>
                                  <p:childTnLst>
                                    <p:set>
                                      <p:cBhvr>
                                        <p:cTn id="24" dur="1" fill="hold">
                                          <p:stCondLst>
                                            <p:cond delay="0"/>
                                          </p:stCondLst>
                                        </p:cTn>
                                        <p:tgtEl>
                                          <p:spTgt spid="8195">
                                            <p:txEl>
                                              <p:pRg st="4" end="4"/>
                                            </p:txEl>
                                          </p:spTgt>
                                        </p:tgtEl>
                                        <p:attrNameLst>
                                          <p:attrName>style.visibility</p:attrName>
                                        </p:attrNameLst>
                                      </p:cBhvr>
                                      <p:to>
                                        <p:strVal val="visible"/>
                                      </p:to>
                                    </p:set>
                                    <p:anim calcmode="lin" valueType="num">
                                      <p:cBhvr additive="base">
                                        <p:cTn id="25" dur="1000" fill="hold"/>
                                        <p:tgtEl>
                                          <p:spTgt spid="8195">
                                            <p:txEl>
                                              <p:pRg st="4" end="4"/>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8195">
                                            <p:txEl>
                                              <p:pRg st="4" end="4"/>
                                            </p:txEl>
                                          </p:spTgt>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6000"/>
                            </p:stCondLst>
                            <p:childTnLst>
                              <p:par>
                                <p:cTn id="28" presetID="2" presetClass="entr" presetSubtype="8" fill="hold" nodeType="afterEffect">
                                  <p:stCondLst>
                                    <p:cond delay="0"/>
                                  </p:stCondLst>
                                  <p:childTnLst>
                                    <p:set>
                                      <p:cBhvr>
                                        <p:cTn id="29" dur="1" fill="hold">
                                          <p:stCondLst>
                                            <p:cond delay="0"/>
                                          </p:stCondLst>
                                        </p:cTn>
                                        <p:tgtEl>
                                          <p:spTgt spid="8195">
                                            <p:txEl>
                                              <p:pRg st="5" end="5"/>
                                            </p:txEl>
                                          </p:spTgt>
                                        </p:tgtEl>
                                        <p:attrNameLst>
                                          <p:attrName>style.visibility</p:attrName>
                                        </p:attrNameLst>
                                      </p:cBhvr>
                                      <p:to>
                                        <p:strVal val="visible"/>
                                      </p:to>
                                    </p:set>
                                    <p:anim calcmode="lin" valueType="num">
                                      <p:cBhvr additive="base">
                                        <p:cTn id="30" dur="1000" fill="hold"/>
                                        <p:tgtEl>
                                          <p:spTgt spid="8195">
                                            <p:txEl>
                                              <p:pRg st="5" end="5"/>
                                            </p:txEl>
                                          </p:spTgt>
                                        </p:tgtEl>
                                        <p:attrNameLst>
                                          <p:attrName>ppt_x</p:attrName>
                                        </p:attrNameLst>
                                      </p:cBhvr>
                                      <p:tavLst>
                                        <p:tav tm="0">
                                          <p:val>
                                            <p:strVal val="0-#ppt_w/2"/>
                                          </p:val>
                                        </p:tav>
                                        <p:tav tm="100000">
                                          <p:val>
                                            <p:strVal val="#ppt_x"/>
                                          </p:val>
                                        </p:tav>
                                      </p:tavLst>
                                    </p:anim>
                                    <p:anim calcmode="lin" valueType="num">
                                      <p:cBhvr additive="base">
                                        <p:cTn id="31" dur="1000" fill="hold"/>
                                        <p:tgtEl>
                                          <p:spTgt spid="8195">
                                            <p:txEl>
                                              <p:pRg st="5" end="5"/>
                                            </p:txEl>
                                          </p:spTgt>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7000"/>
                            </p:stCondLst>
                            <p:childTnLst>
                              <p:par>
                                <p:cTn id="33" presetID="2" presetClass="entr" presetSubtype="8" fill="hold" nodeType="afterEffect">
                                  <p:stCondLst>
                                    <p:cond delay="0"/>
                                  </p:stCondLst>
                                  <p:childTnLst>
                                    <p:set>
                                      <p:cBhvr>
                                        <p:cTn id="34" dur="1" fill="hold">
                                          <p:stCondLst>
                                            <p:cond delay="0"/>
                                          </p:stCondLst>
                                        </p:cTn>
                                        <p:tgtEl>
                                          <p:spTgt spid="8195">
                                            <p:txEl>
                                              <p:pRg st="6" end="6"/>
                                            </p:txEl>
                                          </p:spTgt>
                                        </p:tgtEl>
                                        <p:attrNameLst>
                                          <p:attrName>style.visibility</p:attrName>
                                        </p:attrNameLst>
                                      </p:cBhvr>
                                      <p:to>
                                        <p:strVal val="visible"/>
                                      </p:to>
                                    </p:set>
                                    <p:anim calcmode="lin" valueType="num">
                                      <p:cBhvr additive="base">
                                        <p:cTn id="35" dur="1000" fill="hold"/>
                                        <p:tgtEl>
                                          <p:spTgt spid="8195">
                                            <p:txEl>
                                              <p:pRg st="6" end="6"/>
                                            </p:txEl>
                                          </p:spTgt>
                                        </p:tgtEl>
                                        <p:attrNameLst>
                                          <p:attrName>ppt_x</p:attrName>
                                        </p:attrNameLst>
                                      </p:cBhvr>
                                      <p:tavLst>
                                        <p:tav tm="0">
                                          <p:val>
                                            <p:strVal val="0-#ppt_w/2"/>
                                          </p:val>
                                        </p:tav>
                                        <p:tav tm="100000">
                                          <p:val>
                                            <p:strVal val="#ppt_x"/>
                                          </p:val>
                                        </p:tav>
                                      </p:tavLst>
                                    </p:anim>
                                    <p:anim calcmode="lin" valueType="num">
                                      <p:cBhvr additive="base">
                                        <p:cTn id="36" dur="1000" fill="hold"/>
                                        <p:tgtEl>
                                          <p:spTgt spid="8195">
                                            <p:txEl>
                                              <p:pRg st="6" end="6"/>
                                            </p:txEl>
                                          </p:spTgt>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8000"/>
                            </p:stCondLst>
                            <p:childTnLst>
                              <p:par>
                                <p:cTn id="38" presetID="2" presetClass="entr" presetSubtype="8" fill="hold" nodeType="afterEffect">
                                  <p:stCondLst>
                                    <p:cond delay="0"/>
                                  </p:stCondLst>
                                  <p:childTnLst>
                                    <p:set>
                                      <p:cBhvr>
                                        <p:cTn id="39" dur="1" fill="hold">
                                          <p:stCondLst>
                                            <p:cond delay="0"/>
                                          </p:stCondLst>
                                        </p:cTn>
                                        <p:tgtEl>
                                          <p:spTgt spid="8195">
                                            <p:txEl>
                                              <p:pRg st="7" end="7"/>
                                            </p:txEl>
                                          </p:spTgt>
                                        </p:tgtEl>
                                        <p:attrNameLst>
                                          <p:attrName>style.visibility</p:attrName>
                                        </p:attrNameLst>
                                      </p:cBhvr>
                                      <p:to>
                                        <p:strVal val="visible"/>
                                      </p:to>
                                    </p:set>
                                    <p:anim calcmode="lin" valueType="num">
                                      <p:cBhvr additive="base">
                                        <p:cTn id="40" dur="1000" fill="hold"/>
                                        <p:tgtEl>
                                          <p:spTgt spid="8195">
                                            <p:txEl>
                                              <p:pRg st="7" end="7"/>
                                            </p:txEl>
                                          </p:spTgt>
                                        </p:tgtEl>
                                        <p:attrNameLst>
                                          <p:attrName>ppt_x</p:attrName>
                                        </p:attrNameLst>
                                      </p:cBhvr>
                                      <p:tavLst>
                                        <p:tav tm="0">
                                          <p:val>
                                            <p:strVal val="0-#ppt_w/2"/>
                                          </p:val>
                                        </p:tav>
                                        <p:tav tm="100000">
                                          <p:val>
                                            <p:strVal val="#ppt_x"/>
                                          </p:val>
                                        </p:tav>
                                      </p:tavLst>
                                    </p:anim>
                                    <p:anim calcmode="lin" valueType="num">
                                      <p:cBhvr additive="base">
                                        <p:cTn id="41" dur="1000" fill="hold"/>
                                        <p:tgtEl>
                                          <p:spTgt spid="8195">
                                            <p:txEl>
                                              <p:pRg st="7" end="7"/>
                                            </p:txEl>
                                          </p:spTgt>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9000"/>
                            </p:stCondLst>
                            <p:childTnLst>
                              <p:par>
                                <p:cTn id="43" presetID="2" presetClass="entr" presetSubtype="8" fill="hold" nodeType="afterEffect">
                                  <p:stCondLst>
                                    <p:cond delay="0"/>
                                  </p:stCondLst>
                                  <p:childTnLst>
                                    <p:set>
                                      <p:cBhvr>
                                        <p:cTn id="44" dur="1" fill="hold">
                                          <p:stCondLst>
                                            <p:cond delay="0"/>
                                          </p:stCondLst>
                                        </p:cTn>
                                        <p:tgtEl>
                                          <p:spTgt spid="8195">
                                            <p:txEl>
                                              <p:pRg st="8" end="8"/>
                                            </p:txEl>
                                          </p:spTgt>
                                        </p:tgtEl>
                                        <p:attrNameLst>
                                          <p:attrName>style.visibility</p:attrName>
                                        </p:attrNameLst>
                                      </p:cBhvr>
                                      <p:to>
                                        <p:strVal val="visible"/>
                                      </p:to>
                                    </p:set>
                                    <p:anim calcmode="lin" valueType="num">
                                      <p:cBhvr additive="base">
                                        <p:cTn id="45" dur="1000" fill="hold"/>
                                        <p:tgtEl>
                                          <p:spTgt spid="8195">
                                            <p:txEl>
                                              <p:pRg st="8" end="8"/>
                                            </p:txEl>
                                          </p:spTgt>
                                        </p:tgtEl>
                                        <p:attrNameLst>
                                          <p:attrName>ppt_x</p:attrName>
                                        </p:attrNameLst>
                                      </p:cBhvr>
                                      <p:tavLst>
                                        <p:tav tm="0">
                                          <p:val>
                                            <p:strVal val="0-#ppt_w/2"/>
                                          </p:val>
                                        </p:tav>
                                        <p:tav tm="100000">
                                          <p:val>
                                            <p:strVal val="#ppt_x"/>
                                          </p:val>
                                        </p:tav>
                                      </p:tavLst>
                                    </p:anim>
                                    <p:anim calcmode="lin" valueType="num">
                                      <p:cBhvr additive="base">
                                        <p:cTn id="46" dur="1000" fill="hold"/>
                                        <p:tgtEl>
                                          <p:spTgt spid="819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AU" altLang="en-US" sz="4800" b="1" dirty="0" smtClean="0"/>
              <a:t>Understanding</a:t>
            </a:r>
            <a:endParaRPr lang="en-AU" altLang="en-US" sz="4000" b="1" dirty="0" smtClean="0"/>
          </a:p>
        </p:txBody>
      </p:sp>
      <p:sp>
        <p:nvSpPr>
          <p:cNvPr id="9219" name="Rectangle 3"/>
          <p:cNvSpPr>
            <a:spLocks noGrp="1" noChangeArrowheads="1"/>
          </p:cNvSpPr>
          <p:nvPr>
            <p:ph type="body" idx="1"/>
          </p:nvPr>
        </p:nvSpPr>
        <p:spPr>
          <a:xfrm>
            <a:off x="381000" y="1417638"/>
            <a:ext cx="8229600" cy="4525962"/>
          </a:xfrm>
        </p:spPr>
        <p:txBody>
          <a:bodyPr/>
          <a:lstStyle/>
          <a:p>
            <a:pPr eaLnBrk="1" hangingPunct="1">
              <a:buFontTx/>
              <a:buNone/>
            </a:pPr>
            <a:r>
              <a:rPr lang="en-US" altLang="en-US" sz="2800" dirty="0" smtClean="0"/>
              <a:t>The learner grasps the meaning of information by interpreting and translating what has been learned.</a:t>
            </a:r>
            <a:endParaRPr lang="en-AU" altLang="en-US" sz="2800" dirty="0" smtClean="0"/>
          </a:p>
          <a:p>
            <a:pPr lvl="1" eaLnBrk="1" hangingPunct="1"/>
            <a:r>
              <a:rPr lang="en-AU" altLang="en-US" sz="2400" dirty="0" smtClean="0"/>
              <a:t>Interpreting</a:t>
            </a:r>
          </a:p>
          <a:p>
            <a:pPr lvl="1" eaLnBrk="1" hangingPunct="1"/>
            <a:r>
              <a:rPr lang="en-AU" altLang="en-US" sz="2400" dirty="0" smtClean="0"/>
              <a:t>Exemplifying</a:t>
            </a:r>
          </a:p>
          <a:p>
            <a:pPr lvl="1" eaLnBrk="1" hangingPunct="1"/>
            <a:r>
              <a:rPr lang="en-AU" altLang="en-US" sz="2400" dirty="0" smtClean="0"/>
              <a:t>Summarizing</a:t>
            </a:r>
          </a:p>
          <a:p>
            <a:pPr lvl="1" eaLnBrk="1" hangingPunct="1"/>
            <a:r>
              <a:rPr lang="en-AU" altLang="en-US" sz="2400" dirty="0" smtClean="0"/>
              <a:t>Inferring</a:t>
            </a:r>
          </a:p>
          <a:p>
            <a:pPr lvl="1" eaLnBrk="1" hangingPunct="1"/>
            <a:r>
              <a:rPr lang="en-AU" altLang="en-US" sz="2400" dirty="0" smtClean="0"/>
              <a:t>Paraphrasing</a:t>
            </a:r>
          </a:p>
          <a:p>
            <a:pPr lvl="1" eaLnBrk="1" hangingPunct="1"/>
            <a:r>
              <a:rPr lang="en-AU" altLang="en-US" sz="2400" dirty="0" smtClean="0"/>
              <a:t>Classifying</a:t>
            </a:r>
          </a:p>
          <a:p>
            <a:pPr lvl="1" eaLnBrk="1" hangingPunct="1"/>
            <a:r>
              <a:rPr lang="en-AU" altLang="en-US" sz="2400" dirty="0" smtClean="0"/>
              <a:t>Comparing</a:t>
            </a:r>
          </a:p>
          <a:p>
            <a:pPr lvl="1" eaLnBrk="1" hangingPunct="1"/>
            <a:r>
              <a:rPr lang="en-AU" altLang="en-US" sz="2400" dirty="0" smtClean="0"/>
              <a:t>Explaining</a:t>
            </a:r>
          </a:p>
          <a:p>
            <a:pPr eaLnBrk="1" hangingPunct="1">
              <a:buFontTx/>
              <a:buNone/>
            </a:pPr>
            <a:endParaRPr lang="en-AU" altLang="en-US" sz="2800" dirty="0" smtClean="0"/>
          </a:p>
        </p:txBody>
      </p:sp>
    </p:spTree>
    <p:extLst>
      <p:ext uri="{BB962C8B-B14F-4D97-AF65-F5344CB8AC3E}">
        <p14:creationId xmlns:p14="http://schemas.microsoft.com/office/powerpoint/2010/main" val="300584574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afterEffect">
                                  <p:stCondLst>
                                    <p:cond delay="0"/>
                                  </p:stCondLst>
                                  <p:childTnLst>
                                    <p:animRot by="21600000">
                                      <p:cBhvr>
                                        <p:cTn id="6" dur="2000" fill="hold"/>
                                        <p:tgtEl>
                                          <p:spTgt spid="9218"/>
                                        </p:tgtEl>
                                        <p:attrNameLst>
                                          <p:attrName>r</p:attrName>
                                        </p:attrNameLst>
                                      </p:cBhvr>
                                    </p:animRot>
                                  </p:childTnLst>
                                </p:cTn>
                              </p:par>
                            </p:childTnLst>
                          </p:cTn>
                        </p:par>
                        <p:par>
                          <p:cTn id="7" fill="hold" nodeType="afterGroup">
                            <p:stCondLst>
                              <p:cond delay="2000"/>
                            </p:stCondLst>
                            <p:childTnLst>
                              <p:par>
                                <p:cTn id="8" presetID="2" presetClass="entr" presetSubtype="6" fill="hold" nodeType="afterEffect">
                                  <p:stCondLst>
                                    <p:cond delay="0"/>
                                  </p:stCondLst>
                                  <p:childTnLst>
                                    <p:set>
                                      <p:cBhvr>
                                        <p:cTn id="9" dur="1" fill="hold">
                                          <p:stCondLst>
                                            <p:cond delay="0"/>
                                          </p:stCondLst>
                                        </p:cTn>
                                        <p:tgtEl>
                                          <p:spTgt spid="9219">
                                            <p:txEl>
                                              <p:pRg st="1" end="1"/>
                                            </p:txEl>
                                          </p:spTgt>
                                        </p:tgtEl>
                                        <p:attrNameLst>
                                          <p:attrName>style.visibility</p:attrName>
                                        </p:attrNameLst>
                                      </p:cBhvr>
                                      <p:to>
                                        <p:strVal val="visible"/>
                                      </p:to>
                                    </p:set>
                                    <p:anim calcmode="lin" valueType="num">
                                      <p:cBhvr additive="base">
                                        <p:cTn id="10" dur="1000" fill="hold"/>
                                        <p:tgtEl>
                                          <p:spTgt spid="9219">
                                            <p:txEl>
                                              <p:pRg st="1" end="1"/>
                                            </p:txEl>
                                          </p:spTgt>
                                        </p:tgtEl>
                                        <p:attrNameLst>
                                          <p:attrName>ppt_x</p:attrName>
                                        </p:attrNameLst>
                                      </p:cBhvr>
                                      <p:tavLst>
                                        <p:tav tm="0">
                                          <p:val>
                                            <p:strVal val="1+#ppt_w/2"/>
                                          </p:val>
                                        </p:tav>
                                        <p:tav tm="100000">
                                          <p:val>
                                            <p:strVal val="#ppt_x"/>
                                          </p:val>
                                        </p:tav>
                                      </p:tavLst>
                                    </p:anim>
                                    <p:anim calcmode="lin" valueType="num">
                                      <p:cBhvr additive="base">
                                        <p:cTn id="11" dur="1000" fill="hold"/>
                                        <p:tgtEl>
                                          <p:spTgt spid="9219">
                                            <p:txEl>
                                              <p:pRg st="1" end="1"/>
                                            </p:txEl>
                                          </p:spTgt>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3000"/>
                            </p:stCondLst>
                            <p:childTnLst>
                              <p:par>
                                <p:cTn id="13" presetID="2" presetClass="entr" presetSubtype="6" fill="hold" nodeType="after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anim calcmode="lin" valueType="num">
                                      <p:cBhvr additive="base">
                                        <p:cTn id="15" dur="1000" fill="hold"/>
                                        <p:tgtEl>
                                          <p:spTgt spid="9219">
                                            <p:txEl>
                                              <p:pRg st="2" end="2"/>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9219">
                                            <p:txEl>
                                              <p:pRg st="2" end="2"/>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4000"/>
                            </p:stCondLst>
                            <p:childTnLst>
                              <p:par>
                                <p:cTn id="18" presetID="2" presetClass="entr" presetSubtype="6" fill="hold" nodeType="afterEffect">
                                  <p:stCondLst>
                                    <p:cond delay="0"/>
                                  </p:stCondLst>
                                  <p:childTnLst>
                                    <p:set>
                                      <p:cBhvr>
                                        <p:cTn id="19" dur="1" fill="hold">
                                          <p:stCondLst>
                                            <p:cond delay="0"/>
                                          </p:stCondLst>
                                        </p:cTn>
                                        <p:tgtEl>
                                          <p:spTgt spid="9219">
                                            <p:txEl>
                                              <p:pRg st="3" end="3"/>
                                            </p:txEl>
                                          </p:spTgt>
                                        </p:tgtEl>
                                        <p:attrNameLst>
                                          <p:attrName>style.visibility</p:attrName>
                                        </p:attrNameLst>
                                      </p:cBhvr>
                                      <p:to>
                                        <p:strVal val="visible"/>
                                      </p:to>
                                    </p:set>
                                    <p:anim calcmode="lin" valueType="num">
                                      <p:cBhvr additive="base">
                                        <p:cTn id="20" dur="1000" fill="hold"/>
                                        <p:tgtEl>
                                          <p:spTgt spid="9219">
                                            <p:txEl>
                                              <p:pRg st="3" end="3"/>
                                            </p:txEl>
                                          </p:spTgt>
                                        </p:tgtEl>
                                        <p:attrNameLst>
                                          <p:attrName>ppt_x</p:attrName>
                                        </p:attrNameLst>
                                      </p:cBhvr>
                                      <p:tavLst>
                                        <p:tav tm="0">
                                          <p:val>
                                            <p:strVal val="1+#ppt_w/2"/>
                                          </p:val>
                                        </p:tav>
                                        <p:tav tm="100000">
                                          <p:val>
                                            <p:strVal val="#ppt_x"/>
                                          </p:val>
                                        </p:tav>
                                      </p:tavLst>
                                    </p:anim>
                                    <p:anim calcmode="lin" valueType="num">
                                      <p:cBhvr additive="base">
                                        <p:cTn id="21" dur="1000" fill="hold"/>
                                        <p:tgtEl>
                                          <p:spTgt spid="9219">
                                            <p:txEl>
                                              <p:pRg st="3" end="3"/>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5000"/>
                            </p:stCondLst>
                            <p:childTnLst>
                              <p:par>
                                <p:cTn id="23" presetID="2" presetClass="entr" presetSubtype="6" fill="hold" nodeType="afterEffect">
                                  <p:stCondLst>
                                    <p:cond delay="0"/>
                                  </p:stCondLst>
                                  <p:childTnLst>
                                    <p:set>
                                      <p:cBhvr>
                                        <p:cTn id="24" dur="1" fill="hold">
                                          <p:stCondLst>
                                            <p:cond delay="0"/>
                                          </p:stCondLst>
                                        </p:cTn>
                                        <p:tgtEl>
                                          <p:spTgt spid="9219">
                                            <p:txEl>
                                              <p:pRg st="4" end="4"/>
                                            </p:txEl>
                                          </p:spTgt>
                                        </p:tgtEl>
                                        <p:attrNameLst>
                                          <p:attrName>style.visibility</p:attrName>
                                        </p:attrNameLst>
                                      </p:cBhvr>
                                      <p:to>
                                        <p:strVal val="visible"/>
                                      </p:to>
                                    </p:set>
                                    <p:anim calcmode="lin" valueType="num">
                                      <p:cBhvr additive="base">
                                        <p:cTn id="25" dur="1000" fill="hold"/>
                                        <p:tgtEl>
                                          <p:spTgt spid="9219">
                                            <p:txEl>
                                              <p:pRg st="4" end="4"/>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9219">
                                            <p:txEl>
                                              <p:pRg st="4" end="4"/>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6000"/>
                            </p:stCondLst>
                            <p:childTnLst>
                              <p:par>
                                <p:cTn id="28" presetID="2" presetClass="entr" presetSubtype="6" fill="hold" nodeType="afterEffect">
                                  <p:stCondLst>
                                    <p:cond delay="0"/>
                                  </p:stCondLst>
                                  <p:childTnLst>
                                    <p:set>
                                      <p:cBhvr>
                                        <p:cTn id="29" dur="1" fill="hold">
                                          <p:stCondLst>
                                            <p:cond delay="0"/>
                                          </p:stCondLst>
                                        </p:cTn>
                                        <p:tgtEl>
                                          <p:spTgt spid="9219">
                                            <p:txEl>
                                              <p:pRg st="5" end="5"/>
                                            </p:txEl>
                                          </p:spTgt>
                                        </p:tgtEl>
                                        <p:attrNameLst>
                                          <p:attrName>style.visibility</p:attrName>
                                        </p:attrNameLst>
                                      </p:cBhvr>
                                      <p:to>
                                        <p:strVal val="visible"/>
                                      </p:to>
                                    </p:set>
                                    <p:anim calcmode="lin" valueType="num">
                                      <p:cBhvr additive="base">
                                        <p:cTn id="30" dur="1000" fill="hold"/>
                                        <p:tgtEl>
                                          <p:spTgt spid="9219">
                                            <p:txEl>
                                              <p:pRg st="5" end="5"/>
                                            </p:txEl>
                                          </p:spTgt>
                                        </p:tgtEl>
                                        <p:attrNameLst>
                                          <p:attrName>ppt_x</p:attrName>
                                        </p:attrNameLst>
                                      </p:cBhvr>
                                      <p:tavLst>
                                        <p:tav tm="0">
                                          <p:val>
                                            <p:strVal val="1+#ppt_w/2"/>
                                          </p:val>
                                        </p:tav>
                                        <p:tav tm="100000">
                                          <p:val>
                                            <p:strVal val="#ppt_x"/>
                                          </p:val>
                                        </p:tav>
                                      </p:tavLst>
                                    </p:anim>
                                    <p:anim calcmode="lin" valueType="num">
                                      <p:cBhvr additive="base">
                                        <p:cTn id="31" dur="1000" fill="hold"/>
                                        <p:tgtEl>
                                          <p:spTgt spid="9219">
                                            <p:txEl>
                                              <p:pRg st="5" end="5"/>
                                            </p:txEl>
                                          </p:spTgt>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7000"/>
                            </p:stCondLst>
                            <p:childTnLst>
                              <p:par>
                                <p:cTn id="33" presetID="2" presetClass="entr" presetSubtype="6" fill="hold" nodeType="afterEffect">
                                  <p:stCondLst>
                                    <p:cond delay="0"/>
                                  </p:stCondLst>
                                  <p:childTnLst>
                                    <p:set>
                                      <p:cBhvr>
                                        <p:cTn id="34" dur="1" fill="hold">
                                          <p:stCondLst>
                                            <p:cond delay="0"/>
                                          </p:stCondLst>
                                        </p:cTn>
                                        <p:tgtEl>
                                          <p:spTgt spid="9219">
                                            <p:txEl>
                                              <p:pRg st="6" end="6"/>
                                            </p:txEl>
                                          </p:spTgt>
                                        </p:tgtEl>
                                        <p:attrNameLst>
                                          <p:attrName>style.visibility</p:attrName>
                                        </p:attrNameLst>
                                      </p:cBhvr>
                                      <p:to>
                                        <p:strVal val="visible"/>
                                      </p:to>
                                    </p:set>
                                    <p:anim calcmode="lin" valueType="num">
                                      <p:cBhvr additive="base">
                                        <p:cTn id="35" dur="1000" fill="hold"/>
                                        <p:tgtEl>
                                          <p:spTgt spid="9219">
                                            <p:txEl>
                                              <p:pRg st="6" end="6"/>
                                            </p:txEl>
                                          </p:spTgt>
                                        </p:tgtEl>
                                        <p:attrNameLst>
                                          <p:attrName>ppt_x</p:attrName>
                                        </p:attrNameLst>
                                      </p:cBhvr>
                                      <p:tavLst>
                                        <p:tav tm="0">
                                          <p:val>
                                            <p:strVal val="1+#ppt_w/2"/>
                                          </p:val>
                                        </p:tav>
                                        <p:tav tm="100000">
                                          <p:val>
                                            <p:strVal val="#ppt_x"/>
                                          </p:val>
                                        </p:tav>
                                      </p:tavLst>
                                    </p:anim>
                                    <p:anim calcmode="lin" valueType="num">
                                      <p:cBhvr additive="base">
                                        <p:cTn id="36" dur="1000" fill="hold"/>
                                        <p:tgtEl>
                                          <p:spTgt spid="9219">
                                            <p:txEl>
                                              <p:pRg st="6" end="6"/>
                                            </p:txEl>
                                          </p:spTgt>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8000"/>
                            </p:stCondLst>
                            <p:childTnLst>
                              <p:par>
                                <p:cTn id="38" presetID="2" presetClass="entr" presetSubtype="6" fill="hold" nodeType="afterEffect">
                                  <p:stCondLst>
                                    <p:cond delay="0"/>
                                  </p:stCondLst>
                                  <p:childTnLst>
                                    <p:set>
                                      <p:cBhvr>
                                        <p:cTn id="39" dur="1" fill="hold">
                                          <p:stCondLst>
                                            <p:cond delay="0"/>
                                          </p:stCondLst>
                                        </p:cTn>
                                        <p:tgtEl>
                                          <p:spTgt spid="9219">
                                            <p:txEl>
                                              <p:pRg st="7" end="7"/>
                                            </p:txEl>
                                          </p:spTgt>
                                        </p:tgtEl>
                                        <p:attrNameLst>
                                          <p:attrName>style.visibility</p:attrName>
                                        </p:attrNameLst>
                                      </p:cBhvr>
                                      <p:to>
                                        <p:strVal val="visible"/>
                                      </p:to>
                                    </p:set>
                                    <p:anim calcmode="lin" valueType="num">
                                      <p:cBhvr additive="base">
                                        <p:cTn id="40" dur="1000" fill="hold"/>
                                        <p:tgtEl>
                                          <p:spTgt spid="9219">
                                            <p:txEl>
                                              <p:pRg st="7" end="7"/>
                                            </p:txEl>
                                          </p:spTgt>
                                        </p:tgtEl>
                                        <p:attrNameLst>
                                          <p:attrName>ppt_x</p:attrName>
                                        </p:attrNameLst>
                                      </p:cBhvr>
                                      <p:tavLst>
                                        <p:tav tm="0">
                                          <p:val>
                                            <p:strVal val="1+#ppt_w/2"/>
                                          </p:val>
                                        </p:tav>
                                        <p:tav tm="100000">
                                          <p:val>
                                            <p:strVal val="#ppt_x"/>
                                          </p:val>
                                        </p:tav>
                                      </p:tavLst>
                                    </p:anim>
                                    <p:anim calcmode="lin" valueType="num">
                                      <p:cBhvr additive="base">
                                        <p:cTn id="41" dur="1000" fill="hold"/>
                                        <p:tgtEl>
                                          <p:spTgt spid="9219">
                                            <p:txEl>
                                              <p:pRg st="7" end="7"/>
                                            </p:txEl>
                                          </p:spTgt>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9000"/>
                            </p:stCondLst>
                            <p:childTnLst>
                              <p:par>
                                <p:cTn id="43" presetID="2" presetClass="entr" presetSubtype="6" fill="hold" nodeType="afterEffect">
                                  <p:stCondLst>
                                    <p:cond delay="0"/>
                                  </p:stCondLst>
                                  <p:childTnLst>
                                    <p:set>
                                      <p:cBhvr>
                                        <p:cTn id="44" dur="1" fill="hold">
                                          <p:stCondLst>
                                            <p:cond delay="0"/>
                                          </p:stCondLst>
                                        </p:cTn>
                                        <p:tgtEl>
                                          <p:spTgt spid="9219">
                                            <p:txEl>
                                              <p:pRg st="8" end="8"/>
                                            </p:txEl>
                                          </p:spTgt>
                                        </p:tgtEl>
                                        <p:attrNameLst>
                                          <p:attrName>style.visibility</p:attrName>
                                        </p:attrNameLst>
                                      </p:cBhvr>
                                      <p:to>
                                        <p:strVal val="visible"/>
                                      </p:to>
                                    </p:set>
                                    <p:anim calcmode="lin" valueType="num">
                                      <p:cBhvr additive="base">
                                        <p:cTn id="45" dur="1000" fill="hold"/>
                                        <p:tgtEl>
                                          <p:spTgt spid="9219">
                                            <p:txEl>
                                              <p:pRg st="8" end="8"/>
                                            </p:txEl>
                                          </p:spTgt>
                                        </p:tgtEl>
                                        <p:attrNameLst>
                                          <p:attrName>ppt_x</p:attrName>
                                        </p:attrNameLst>
                                      </p:cBhvr>
                                      <p:tavLst>
                                        <p:tav tm="0">
                                          <p:val>
                                            <p:strVal val="1+#ppt_w/2"/>
                                          </p:val>
                                        </p:tav>
                                        <p:tav tm="100000">
                                          <p:val>
                                            <p:strVal val="#ppt_x"/>
                                          </p:val>
                                        </p:tav>
                                      </p:tavLst>
                                    </p:anim>
                                    <p:anim calcmode="lin" valueType="num">
                                      <p:cBhvr additive="base">
                                        <p:cTn id="46" dur="1000" fill="hold"/>
                                        <p:tgtEl>
                                          <p:spTgt spid="921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1406</TotalTime>
  <Words>1319</Words>
  <Application>Microsoft Office PowerPoint</Application>
  <PresentationFormat>On-screen Show (4:3)</PresentationFormat>
  <Paragraphs>238</Paragraphs>
  <Slides>22</Slides>
  <Notes>20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Review 3 Documents</vt:lpstr>
      <vt:lpstr>Instructional Strategies</vt:lpstr>
      <vt:lpstr>Transforming Student Learning</vt:lpstr>
      <vt:lpstr>PowerPoint Presentation</vt:lpstr>
      <vt:lpstr>Original Terms            New Terms</vt:lpstr>
      <vt:lpstr>PowerPoint Presentation</vt:lpstr>
      <vt:lpstr>BLOOM’S REVISED TAXONOMY   Creating Generating new ideas, products, or ways of viewing things Designing, constructing, planning, producing, inventing.   Evaluating Justifying a decision or course of action Checking, hypothesising, critiquing, experimenting, judging    Analyzing Breaking information into parts to explore understandings and relationships Comparing, organising, deconstructing, interrogating, finding   Applying Using information in another familiar situation Implementing, carrying out, using, executing   Understanding Explaining ideas or concepts Interpreting, summarising, paraphrasing, classifying, explaining   Remembering Recalling information Recognising, listing, describing, retrieving, naming, finding  </vt:lpstr>
      <vt:lpstr>Remembering</vt:lpstr>
      <vt:lpstr>Understanding</vt:lpstr>
      <vt:lpstr>Applying</vt:lpstr>
      <vt:lpstr>Analyzing</vt:lpstr>
      <vt:lpstr>Evaluating</vt:lpstr>
      <vt:lpstr>Creating</vt:lpstr>
      <vt:lpstr>Questioning</vt:lpstr>
      <vt:lpstr>Questions for Remembering</vt:lpstr>
      <vt:lpstr>Questions for Understanding</vt:lpstr>
      <vt:lpstr>Question for Analyzing</vt:lpstr>
      <vt:lpstr>Questions for Applying</vt:lpstr>
      <vt:lpstr>Question for Analyzing</vt:lpstr>
      <vt:lpstr>Questions for Evaluating</vt:lpstr>
      <vt:lpstr>Questions for Creating</vt:lpstr>
      <vt:lpstr>Web Page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20</cp:revision>
  <cp:lastPrinted>2013-09-10T14:09:01Z</cp:lastPrinted>
  <dcterms:created xsi:type="dcterms:W3CDTF">2013-09-09T21:37:07Z</dcterms:created>
  <dcterms:modified xsi:type="dcterms:W3CDTF">2013-10-28T17:12:16Z</dcterms:modified>
</cp:coreProperties>
</file>